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59" r:id="rId10"/>
    <p:sldId id="271" r:id="rId11"/>
    <p:sldId id="260" r:id="rId12"/>
    <p:sldId id="261" r:id="rId13"/>
    <p:sldId id="276" r:id="rId14"/>
    <p:sldId id="277" r:id="rId15"/>
    <p:sldId id="278" r:id="rId16"/>
    <p:sldId id="262" r:id="rId17"/>
    <p:sldId id="281" r:id="rId18"/>
    <p:sldId id="282" r:id="rId19"/>
    <p:sldId id="274" r:id="rId20"/>
    <p:sldId id="283" r:id="rId21"/>
    <p:sldId id="284" r:id="rId22"/>
    <p:sldId id="285" r:id="rId23"/>
    <p:sldId id="286" r:id="rId24"/>
    <p:sldId id="263" r:id="rId25"/>
    <p:sldId id="272" r:id="rId26"/>
    <p:sldId id="273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5" autoAdjust="0"/>
    <p:restoredTop sz="94660"/>
  </p:normalViewPr>
  <p:slideViewPr>
    <p:cSldViewPr>
      <p:cViewPr varScale="1">
        <p:scale>
          <a:sx n="71" d="100"/>
          <a:sy n="71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8F7B310-F475-4839-8BC1-20352BD728E5}" type="datetimeFigureOut">
              <a:rPr lang="zh-CN" altLang="en-US" smtClean="0"/>
              <a:t>2012/10/16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C377D1-33A0-411E-B52B-65B997FA4A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F7B310-F475-4839-8BC1-20352BD728E5}" type="datetimeFigureOut">
              <a:rPr lang="zh-CN" altLang="en-US" smtClean="0"/>
              <a:t>2012/10/16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377D1-33A0-411E-B52B-65B997FA4A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F7B310-F475-4839-8BC1-20352BD728E5}" type="datetimeFigureOut">
              <a:rPr lang="zh-CN" altLang="en-US" smtClean="0"/>
              <a:t>2012/10/16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377D1-33A0-411E-B52B-65B997FA4A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F7B310-F475-4839-8BC1-20352BD728E5}" type="datetimeFigureOut">
              <a:rPr lang="zh-CN" altLang="en-US" smtClean="0"/>
              <a:t>2012/10/16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377D1-33A0-411E-B52B-65B997FA4A2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F7B310-F475-4839-8BC1-20352BD728E5}" type="datetimeFigureOut">
              <a:rPr lang="zh-CN" altLang="en-US" smtClean="0"/>
              <a:t>2012/10/16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377D1-33A0-411E-B52B-65B997FA4A2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F7B310-F475-4839-8BC1-20352BD728E5}" type="datetimeFigureOut">
              <a:rPr lang="zh-CN" altLang="en-US" smtClean="0"/>
              <a:t>2012/10/16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377D1-33A0-411E-B52B-65B997FA4A2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F7B310-F475-4839-8BC1-20352BD728E5}" type="datetimeFigureOut">
              <a:rPr lang="zh-CN" altLang="en-US" smtClean="0"/>
              <a:t>2012/10/16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377D1-33A0-411E-B52B-65B997FA4A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F7B310-F475-4839-8BC1-20352BD728E5}" type="datetimeFigureOut">
              <a:rPr lang="zh-CN" altLang="en-US" smtClean="0"/>
              <a:t>2012/10/16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377D1-33A0-411E-B52B-65B997FA4A2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F7B310-F475-4839-8BC1-20352BD728E5}" type="datetimeFigureOut">
              <a:rPr lang="zh-CN" altLang="en-US" smtClean="0"/>
              <a:t>2012/10/16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377D1-33A0-411E-B52B-65B997FA4A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8F7B310-F475-4839-8BC1-20352BD728E5}" type="datetimeFigureOut">
              <a:rPr lang="zh-CN" altLang="en-US" smtClean="0"/>
              <a:t>2012/10/16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377D1-33A0-411E-B52B-65B997FA4A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8F7B310-F475-4839-8BC1-20352BD728E5}" type="datetimeFigureOut">
              <a:rPr lang="zh-CN" altLang="en-US" smtClean="0"/>
              <a:t>2012/10/16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C377D1-33A0-411E-B52B-65B997FA4A2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8F7B310-F475-4839-8BC1-20352BD728E5}" type="datetimeFigureOut">
              <a:rPr lang="zh-CN" altLang="en-US" smtClean="0"/>
              <a:t>2012/10/16</a:t>
            </a:fld>
            <a:endParaRPr lang="zh-CN" altLang="en-US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2C377D1-33A0-411E-B52B-65B997FA4A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椭圆曲线加密算法（</a:t>
            </a:r>
            <a:r>
              <a:rPr lang="en-US" altLang="zh-CN" dirty="0" smtClean="0"/>
              <a:t>ECC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Tsinghua </a:t>
            </a:r>
            <a:r>
              <a:rPr lang="en-US" altLang="zh-CN" dirty="0" err="1" smtClean="0"/>
              <a:t>Carelife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860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终于进入正题了</a:t>
            </a:r>
            <a:r>
              <a:rPr lang="en-US" altLang="zh-CN" dirty="0"/>
              <a:t>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113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加密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解密</a:t>
            </a:r>
            <a:endPara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9728" indent="0">
              <a:buNone/>
            </a:pPr>
            <a:endPara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CN" altLang="en-US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签名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生成软件序列号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椭圆曲线能干什么？</a:t>
            </a:r>
          </a:p>
        </p:txBody>
      </p:sp>
    </p:spTree>
    <p:extLst>
      <p:ext uri="{BB962C8B-B14F-4D97-AF65-F5344CB8AC3E}">
        <p14:creationId xmlns:p14="http://schemas.microsoft.com/office/powerpoint/2010/main" val="284235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+mn-ea"/>
              </a:rPr>
              <a:t>公开密钥</a:t>
            </a:r>
            <a:r>
              <a:rPr lang="zh-CN" altLang="en-US" dirty="0">
                <a:latin typeface="+mn-ea"/>
              </a:rPr>
              <a:t>算法总是要基于一个数学上的</a:t>
            </a:r>
            <a:r>
              <a:rPr lang="zh-CN" altLang="en-US" dirty="0" smtClean="0">
                <a:latin typeface="+mn-ea"/>
              </a:rPr>
              <a:t>难题。</a:t>
            </a:r>
            <a:endParaRPr lang="en-US" altLang="zh-CN" dirty="0" smtClean="0">
              <a:latin typeface="+mn-ea"/>
            </a:endParaRPr>
          </a:p>
          <a:p>
            <a:pPr lvl="1"/>
            <a:r>
              <a:rPr lang="en-US" altLang="zh-CN" dirty="0" smtClean="0">
                <a:latin typeface="+mn-ea"/>
              </a:rPr>
              <a:t>RSA </a:t>
            </a:r>
            <a:r>
              <a:rPr lang="zh-CN" altLang="en-US" dirty="0" smtClean="0">
                <a:latin typeface="+mn-ea"/>
              </a:rPr>
              <a:t>：</a:t>
            </a:r>
            <a:r>
              <a:rPr lang="zh-CN" altLang="en-US" dirty="0">
                <a:latin typeface="+mn-ea"/>
              </a:rPr>
              <a:t>给定两个素数</a:t>
            </a:r>
            <a:r>
              <a:rPr lang="en-US" altLang="zh-CN" dirty="0">
                <a:latin typeface="+mn-ea"/>
              </a:rPr>
              <a:t>p</a:t>
            </a:r>
            <a:r>
              <a:rPr lang="zh-CN" altLang="en-US" dirty="0">
                <a:latin typeface="+mn-ea"/>
              </a:rPr>
              <a:t>、</a:t>
            </a:r>
            <a:r>
              <a:rPr lang="en-US" altLang="zh-CN" dirty="0">
                <a:latin typeface="+mn-ea"/>
              </a:rPr>
              <a:t>q </a:t>
            </a:r>
            <a:r>
              <a:rPr lang="zh-CN" altLang="en-US" dirty="0">
                <a:latin typeface="+mn-ea"/>
              </a:rPr>
              <a:t>很容易相乘得到</a:t>
            </a:r>
            <a:r>
              <a:rPr lang="en-US" altLang="zh-CN" dirty="0">
                <a:latin typeface="+mn-ea"/>
              </a:rPr>
              <a:t>n</a:t>
            </a:r>
            <a:r>
              <a:rPr lang="zh-CN" altLang="en-US" dirty="0">
                <a:latin typeface="+mn-ea"/>
              </a:rPr>
              <a:t>，而对</a:t>
            </a:r>
            <a:r>
              <a:rPr lang="en-US" altLang="zh-CN" dirty="0">
                <a:latin typeface="+mn-ea"/>
              </a:rPr>
              <a:t>n</a:t>
            </a:r>
            <a:r>
              <a:rPr lang="zh-CN" altLang="en-US" dirty="0">
                <a:latin typeface="+mn-ea"/>
              </a:rPr>
              <a:t>进行因式分解却相对</a:t>
            </a:r>
            <a:r>
              <a:rPr lang="zh-CN" altLang="en-US" dirty="0" smtClean="0">
                <a:latin typeface="+mn-ea"/>
              </a:rPr>
              <a:t>困难。</a:t>
            </a:r>
            <a:endParaRPr lang="en-US" altLang="zh-CN" dirty="0" smtClean="0">
              <a:latin typeface="+mn-ea"/>
            </a:endParaRPr>
          </a:p>
          <a:p>
            <a:r>
              <a:rPr lang="zh-CN" altLang="en-US" dirty="0" smtClean="0">
                <a:latin typeface="+mn-ea"/>
              </a:rPr>
              <a:t>那</a:t>
            </a:r>
            <a:r>
              <a:rPr lang="zh-CN" altLang="en-US" dirty="0">
                <a:latin typeface="+mn-ea"/>
              </a:rPr>
              <a:t>椭圆曲线上有什么难题呢</a:t>
            </a:r>
            <a:r>
              <a:rPr lang="zh-CN" altLang="en-US" dirty="0" smtClean="0">
                <a:latin typeface="+mn-ea"/>
              </a:rPr>
              <a:t>？</a:t>
            </a:r>
            <a:endParaRPr lang="en-US" altLang="zh-CN" dirty="0" smtClean="0">
              <a:latin typeface="+mn-ea"/>
            </a:endParaRPr>
          </a:p>
          <a:p>
            <a:pPr lvl="1"/>
            <a:r>
              <a:rPr lang="zh-CN" altLang="en-US" dirty="0" smtClean="0">
                <a:latin typeface="+mn-ea"/>
              </a:rPr>
              <a:t>考虑</a:t>
            </a:r>
            <a:r>
              <a:rPr lang="en-US" altLang="zh-CN" dirty="0" smtClean="0">
                <a:latin typeface="+mn-ea"/>
              </a:rPr>
              <a:t>K=</a:t>
            </a:r>
            <a:r>
              <a:rPr lang="en-US" altLang="zh-CN" dirty="0" err="1" smtClean="0">
                <a:latin typeface="+mn-ea"/>
              </a:rPr>
              <a:t>kG</a:t>
            </a:r>
            <a:r>
              <a:rPr lang="en-US" altLang="zh-CN" dirty="0" smtClean="0">
                <a:latin typeface="+mn-ea"/>
              </a:rPr>
              <a:t> </a:t>
            </a:r>
            <a:r>
              <a:rPr lang="zh-CN" altLang="en-US" dirty="0">
                <a:latin typeface="+mn-ea"/>
              </a:rPr>
              <a:t>，</a:t>
            </a:r>
            <a:r>
              <a:rPr lang="zh-CN" altLang="en-US" dirty="0" smtClean="0">
                <a:latin typeface="+mn-ea"/>
              </a:rPr>
              <a:t>其中 </a:t>
            </a:r>
            <a:r>
              <a:rPr lang="en-US" altLang="zh-CN" dirty="0">
                <a:latin typeface="+mn-ea"/>
              </a:rPr>
              <a:t>K,G</a:t>
            </a:r>
            <a:r>
              <a:rPr lang="zh-CN" altLang="en-US" dirty="0">
                <a:latin typeface="+mn-ea"/>
              </a:rPr>
              <a:t>为</a:t>
            </a:r>
            <a:r>
              <a:rPr lang="en-US" altLang="zh-CN" dirty="0" err="1" smtClean="0">
                <a:latin typeface="+mn-ea"/>
              </a:rPr>
              <a:t>Ep</a:t>
            </a:r>
            <a:r>
              <a:rPr lang="en-US" altLang="zh-CN" dirty="0" smtClean="0">
                <a:latin typeface="+mn-ea"/>
              </a:rPr>
              <a:t>(a , b</a:t>
            </a:r>
            <a:r>
              <a:rPr lang="en-US" altLang="zh-CN" dirty="0">
                <a:latin typeface="+mn-ea"/>
              </a:rPr>
              <a:t>)</a:t>
            </a:r>
            <a:r>
              <a:rPr lang="zh-CN" altLang="en-US" dirty="0">
                <a:latin typeface="+mn-ea"/>
              </a:rPr>
              <a:t>上的点，</a:t>
            </a:r>
            <a:r>
              <a:rPr lang="en-US" altLang="zh-CN" dirty="0">
                <a:latin typeface="+mn-ea"/>
              </a:rPr>
              <a:t>k</a:t>
            </a:r>
            <a:r>
              <a:rPr lang="zh-CN" altLang="en-US" dirty="0">
                <a:latin typeface="+mn-ea"/>
              </a:rPr>
              <a:t>为小于</a:t>
            </a:r>
            <a:r>
              <a:rPr lang="en-US" altLang="zh-CN" dirty="0">
                <a:latin typeface="+mn-ea"/>
              </a:rPr>
              <a:t>n</a:t>
            </a:r>
            <a:r>
              <a:rPr lang="zh-CN" altLang="en-US" dirty="0">
                <a:latin typeface="+mn-ea"/>
              </a:rPr>
              <a:t>（</a:t>
            </a:r>
            <a:r>
              <a:rPr lang="en-US" altLang="zh-CN" dirty="0">
                <a:latin typeface="+mn-ea"/>
              </a:rPr>
              <a:t>n</a:t>
            </a:r>
            <a:r>
              <a:rPr lang="zh-CN" altLang="en-US" dirty="0">
                <a:latin typeface="+mn-ea"/>
              </a:rPr>
              <a:t>是点</a:t>
            </a:r>
            <a:r>
              <a:rPr lang="en-US" altLang="zh-CN" dirty="0">
                <a:latin typeface="+mn-ea"/>
              </a:rPr>
              <a:t>G</a:t>
            </a:r>
            <a:r>
              <a:rPr lang="zh-CN" altLang="en-US" dirty="0">
                <a:latin typeface="+mn-ea"/>
              </a:rPr>
              <a:t>的阶）的</a:t>
            </a:r>
            <a:r>
              <a:rPr lang="zh-CN" altLang="en-US" dirty="0" smtClean="0">
                <a:latin typeface="+mn-ea"/>
              </a:rPr>
              <a:t>整数。</a:t>
            </a:r>
            <a:endParaRPr lang="en-US" altLang="zh-CN" dirty="0">
              <a:latin typeface="+mn-ea"/>
            </a:endParaRPr>
          </a:p>
          <a:p>
            <a:pPr lvl="1"/>
            <a:r>
              <a:rPr lang="zh-CN" altLang="en-US" dirty="0" smtClean="0">
                <a:latin typeface="+mn-ea"/>
              </a:rPr>
              <a:t>给定</a:t>
            </a:r>
            <a:r>
              <a:rPr lang="en-US" altLang="zh-CN" dirty="0">
                <a:latin typeface="+mn-ea"/>
              </a:rPr>
              <a:t>k</a:t>
            </a:r>
            <a:r>
              <a:rPr lang="zh-CN" altLang="en-US" dirty="0">
                <a:latin typeface="+mn-ea"/>
              </a:rPr>
              <a:t>和</a:t>
            </a:r>
            <a:r>
              <a:rPr lang="en-US" altLang="zh-CN" dirty="0">
                <a:latin typeface="+mn-ea"/>
              </a:rPr>
              <a:t>G</a:t>
            </a:r>
            <a:r>
              <a:rPr lang="zh-CN" altLang="en-US" dirty="0">
                <a:latin typeface="+mn-ea"/>
              </a:rPr>
              <a:t>，根据加法法则，计算</a:t>
            </a:r>
            <a:r>
              <a:rPr lang="en-US" altLang="zh-CN" dirty="0">
                <a:latin typeface="+mn-ea"/>
              </a:rPr>
              <a:t>K</a:t>
            </a:r>
            <a:r>
              <a:rPr lang="zh-CN" altLang="en-US" dirty="0">
                <a:latin typeface="+mn-ea"/>
              </a:rPr>
              <a:t>很容易；但给定</a:t>
            </a:r>
            <a:r>
              <a:rPr lang="en-US" altLang="zh-CN" dirty="0">
                <a:latin typeface="+mn-ea"/>
              </a:rPr>
              <a:t>K</a:t>
            </a:r>
            <a:r>
              <a:rPr lang="zh-CN" altLang="en-US" dirty="0">
                <a:latin typeface="+mn-ea"/>
              </a:rPr>
              <a:t>和</a:t>
            </a:r>
            <a:r>
              <a:rPr lang="en-US" altLang="zh-CN" dirty="0">
                <a:latin typeface="+mn-ea"/>
              </a:rPr>
              <a:t>G</a:t>
            </a:r>
            <a:r>
              <a:rPr lang="zh-CN" altLang="en-US" dirty="0">
                <a:latin typeface="+mn-ea"/>
              </a:rPr>
              <a:t>，求</a:t>
            </a:r>
            <a:r>
              <a:rPr lang="en-US" altLang="zh-CN" dirty="0">
                <a:latin typeface="+mn-ea"/>
              </a:rPr>
              <a:t>k</a:t>
            </a:r>
            <a:r>
              <a:rPr lang="zh-CN" altLang="en-US" dirty="0">
                <a:latin typeface="+mn-ea"/>
              </a:rPr>
              <a:t>就相对困难</a:t>
            </a:r>
            <a:r>
              <a:rPr lang="zh-CN" altLang="en-US" dirty="0" smtClean="0">
                <a:latin typeface="+mn-ea"/>
              </a:rPr>
              <a:t>了。</a:t>
            </a:r>
            <a:endParaRPr lang="en-US" altLang="zh-CN" dirty="0" smtClean="0">
              <a:latin typeface="+mn-ea"/>
            </a:endParaRPr>
          </a:p>
          <a:p>
            <a:pPr lvl="1"/>
            <a:r>
              <a:rPr lang="zh-CN" altLang="en-US" dirty="0" smtClean="0">
                <a:solidFill>
                  <a:schemeClr val="accent1"/>
                </a:solidFill>
                <a:latin typeface="+mn-ea"/>
              </a:rPr>
              <a:t>点</a:t>
            </a:r>
            <a:r>
              <a:rPr lang="en-US" altLang="zh-CN" dirty="0" smtClean="0">
                <a:solidFill>
                  <a:schemeClr val="accent1"/>
                </a:solidFill>
                <a:latin typeface="+mn-ea"/>
              </a:rPr>
              <a:t>G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</a:rPr>
              <a:t>：基点</a:t>
            </a:r>
            <a:r>
              <a:rPr lang="zh-CN" altLang="en-US" dirty="0">
                <a:solidFill>
                  <a:schemeClr val="accent1"/>
                </a:solidFill>
                <a:latin typeface="+mn-ea"/>
              </a:rPr>
              <a:t>（</a:t>
            </a:r>
            <a:r>
              <a:rPr lang="en-US" altLang="zh-CN" dirty="0">
                <a:solidFill>
                  <a:schemeClr val="accent1"/>
                </a:solidFill>
                <a:latin typeface="+mn-ea"/>
              </a:rPr>
              <a:t>base point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</a:rPr>
              <a:t>）</a:t>
            </a:r>
            <a:endParaRPr lang="en-US" altLang="zh-CN" dirty="0" smtClean="0">
              <a:solidFill>
                <a:schemeClr val="accent1"/>
              </a:solidFill>
              <a:latin typeface="+mn-ea"/>
            </a:endParaRPr>
          </a:p>
          <a:p>
            <a:pPr lvl="1"/>
            <a:r>
              <a:rPr lang="en-US" altLang="zh-CN" dirty="0" smtClean="0">
                <a:solidFill>
                  <a:schemeClr val="accent1"/>
                </a:solidFill>
                <a:latin typeface="+mn-ea"/>
              </a:rPr>
              <a:t>k</a:t>
            </a:r>
            <a:r>
              <a:rPr lang="zh-CN" altLang="en-US" dirty="0">
                <a:solidFill>
                  <a:schemeClr val="accent1"/>
                </a:solidFill>
                <a:latin typeface="+mn-ea"/>
              </a:rPr>
              <a:t>（</a:t>
            </a:r>
            <a:r>
              <a:rPr lang="en-US" altLang="zh-CN" dirty="0">
                <a:solidFill>
                  <a:schemeClr val="accent1"/>
                </a:solidFill>
                <a:latin typeface="+mn-ea"/>
              </a:rPr>
              <a:t>k&lt;n</a:t>
            </a:r>
            <a:r>
              <a:rPr lang="zh-CN" altLang="en-US" dirty="0">
                <a:solidFill>
                  <a:schemeClr val="accent1"/>
                </a:solidFill>
                <a:latin typeface="+mn-ea"/>
              </a:rPr>
              <a:t>，</a:t>
            </a:r>
            <a:r>
              <a:rPr lang="en-US" altLang="zh-CN" dirty="0">
                <a:solidFill>
                  <a:schemeClr val="accent1"/>
                </a:solidFill>
                <a:latin typeface="+mn-ea"/>
              </a:rPr>
              <a:t>n</a:t>
            </a:r>
            <a:r>
              <a:rPr lang="zh-CN" altLang="en-US" dirty="0">
                <a:solidFill>
                  <a:schemeClr val="accent1"/>
                </a:solidFill>
                <a:latin typeface="+mn-ea"/>
              </a:rPr>
              <a:t>为基点</a:t>
            </a:r>
            <a:r>
              <a:rPr lang="en-US" altLang="zh-CN" dirty="0">
                <a:solidFill>
                  <a:schemeClr val="accent1"/>
                </a:solidFill>
                <a:latin typeface="+mn-ea"/>
              </a:rPr>
              <a:t>G</a:t>
            </a:r>
            <a:r>
              <a:rPr lang="zh-CN" altLang="en-US" dirty="0">
                <a:solidFill>
                  <a:schemeClr val="accent1"/>
                </a:solidFill>
                <a:latin typeface="+mn-ea"/>
              </a:rPr>
              <a:t>的阶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</a:rPr>
              <a:t>）</a:t>
            </a:r>
            <a:r>
              <a:rPr lang="zh-CN" altLang="en-US" dirty="0">
                <a:solidFill>
                  <a:schemeClr val="accent1"/>
                </a:solidFill>
                <a:latin typeface="+mn-ea"/>
              </a:rPr>
              <a:t>：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</a:rPr>
              <a:t>私有</a:t>
            </a:r>
            <a:r>
              <a:rPr lang="zh-CN" altLang="en-US" dirty="0">
                <a:solidFill>
                  <a:schemeClr val="accent1"/>
                </a:solidFill>
                <a:latin typeface="+mn-ea"/>
              </a:rPr>
              <a:t>密钥（</a:t>
            </a:r>
            <a:r>
              <a:rPr lang="en-US" altLang="zh-CN" dirty="0" smtClean="0">
                <a:solidFill>
                  <a:schemeClr val="accent1"/>
                </a:solidFill>
                <a:latin typeface="+mn-ea"/>
              </a:rPr>
              <a:t>private </a:t>
            </a:r>
            <a:r>
              <a:rPr lang="en-US" altLang="zh-CN" dirty="0">
                <a:solidFill>
                  <a:schemeClr val="accent1"/>
                </a:solidFill>
                <a:latin typeface="+mn-ea"/>
              </a:rPr>
              <a:t>key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</a:rPr>
              <a:t>）</a:t>
            </a:r>
            <a:endParaRPr lang="en-US" altLang="zh-CN" dirty="0" smtClean="0">
              <a:solidFill>
                <a:schemeClr val="accent1"/>
              </a:solidFill>
              <a:latin typeface="+mn-ea"/>
            </a:endParaRPr>
          </a:p>
          <a:p>
            <a:pPr lvl="1"/>
            <a:r>
              <a:rPr lang="en-US" altLang="zh-CN" dirty="0" smtClean="0">
                <a:solidFill>
                  <a:schemeClr val="accent1"/>
                </a:solidFill>
                <a:latin typeface="+mn-ea"/>
              </a:rPr>
              <a:t>K</a:t>
            </a:r>
            <a:r>
              <a:rPr lang="zh-CN" altLang="en-US" dirty="0">
                <a:solidFill>
                  <a:schemeClr val="accent1"/>
                </a:solidFill>
                <a:latin typeface="+mn-ea"/>
              </a:rPr>
              <a:t>：</a:t>
            </a:r>
            <a:r>
              <a:rPr lang="zh-CN" altLang="en-US" dirty="0" smtClean="0">
                <a:solidFill>
                  <a:schemeClr val="accent1"/>
                </a:solidFill>
                <a:latin typeface="+mn-ea"/>
              </a:rPr>
              <a:t>公有密钥</a:t>
            </a:r>
            <a:r>
              <a:rPr lang="zh-CN" altLang="en-US" dirty="0">
                <a:solidFill>
                  <a:schemeClr val="accent1"/>
                </a:solidFill>
                <a:latin typeface="+mn-ea"/>
              </a:rPr>
              <a:t>（</a:t>
            </a:r>
            <a:r>
              <a:rPr lang="en-US" altLang="zh-CN" dirty="0">
                <a:solidFill>
                  <a:schemeClr val="accent1"/>
                </a:solidFill>
                <a:latin typeface="+mn-ea"/>
              </a:rPr>
              <a:t>public key</a:t>
            </a:r>
            <a:r>
              <a:rPr lang="en-US" altLang="zh-CN" dirty="0" smtClean="0">
                <a:solidFill>
                  <a:schemeClr val="accent1"/>
                </a:solidFill>
                <a:latin typeface="+mn-ea"/>
              </a:rPr>
              <a:t>)</a:t>
            </a:r>
            <a:endParaRPr lang="zh-CN" altLang="en-US" dirty="0">
              <a:solidFill>
                <a:schemeClr val="accent1"/>
              </a:solidFill>
              <a:latin typeface="+mn-ea"/>
            </a:endParaRPr>
          </a:p>
          <a:p>
            <a:endParaRPr lang="zh-CN" altLang="en-US" dirty="0">
              <a:latin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椭圆曲线上的加密</a:t>
            </a:r>
            <a:r>
              <a:rPr lang="en-US" altLang="zh-CN" dirty="0"/>
              <a:t>/</a:t>
            </a:r>
            <a:r>
              <a:rPr lang="zh-CN" altLang="en-US" dirty="0" smtClean="0"/>
              <a:t>解密</a:t>
            </a:r>
            <a:r>
              <a:rPr lang="en-US" altLang="zh-CN" dirty="0" smtClean="0"/>
              <a:t>-</a:t>
            </a:r>
            <a:r>
              <a:rPr lang="zh-CN" altLang="en-US" dirty="0" smtClean="0"/>
              <a:t>算法难题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630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624078" indent="-514350">
                  <a:buFont typeface="+mj-ea"/>
                  <a:buAutoNum type="circleNumDbPlain"/>
                </a:pPr>
                <a:r>
                  <a:rPr lang="zh-CN" altLang="en-US" sz="2200" dirty="0" smtClean="0">
                    <a:latin typeface="华文楷体" pitchFamily="2" charset="-122"/>
                    <a:ea typeface="华文楷体" pitchFamily="2" charset="-122"/>
                  </a:rPr>
                  <a:t>用户</a:t>
                </a:r>
                <a:r>
                  <a:rPr lang="en-US" altLang="zh-CN" sz="2200" dirty="0">
                    <a:latin typeface="华文楷体" pitchFamily="2" charset="-122"/>
                    <a:ea typeface="华文楷体" pitchFamily="2" charset="-122"/>
                  </a:rPr>
                  <a:t>A</a:t>
                </a:r>
                <a:r>
                  <a:rPr lang="zh-CN" altLang="en-US" sz="2200" dirty="0">
                    <a:latin typeface="华文楷体" pitchFamily="2" charset="-122"/>
                    <a:ea typeface="华文楷体" pitchFamily="2" charset="-122"/>
                  </a:rPr>
                  <a:t>选定一条椭圆曲线</a:t>
                </a:r>
                <a:r>
                  <a:rPr lang="en-US" altLang="zh-CN" sz="2200" dirty="0" err="1" smtClean="0">
                    <a:latin typeface="华文楷体" pitchFamily="2" charset="-122"/>
                    <a:ea typeface="华文楷体" pitchFamily="2" charset="-122"/>
                  </a:rPr>
                  <a:t>Ep</a:t>
                </a:r>
                <a:r>
                  <a:rPr lang="en-US" altLang="zh-CN" sz="2200" dirty="0" smtClean="0">
                    <a:latin typeface="华文楷体" pitchFamily="2" charset="-122"/>
                    <a:ea typeface="华文楷体" pitchFamily="2" charset="-122"/>
                  </a:rPr>
                  <a:t>(a , b</a:t>
                </a:r>
                <a:r>
                  <a:rPr lang="en-US" altLang="zh-CN" sz="2200" dirty="0">
                    <a:latin typeface="华文楷体" pitchFamily="2" charset="-122"/>
                    <a:ea typeface="华文楷体" pitchFamily="2" charset="-122"/>
                  </a:rPr>
                  <a:t>)</a:t>
                </a:r>
                <a:r>
                  <a:rPr lang="zh-CN" altLang="en-US" sz="2200" dirty="0">
                    <a:latin typeface="华文楷体" pitchFamily="2" charset="-122"/>
                    <a:ea typeface="华文楷体" pitchFamily="2" charset="-122"/>
                  </a:rPr>
                  <a:t>，并取椭圆曲线上一点，作为基点</a:t>
                </a:r>
                <a:r>
                  <a:rPr lang="en-US" altLang="zh-CN" sz="2200" dirty="0">
                    <a:latin typeface="华文楷体" pitchFamily="2" charset="-122"/>
                    <a:ea typeface="华文楷体" pitchFamily="2" charset="-122"/>
                  </a:rPr>
                  <a:t>G</a:t>
                </a:r>
                <a:r>
                  <a:rPr lang="zh-CN" altLang="en-US" sz="2200" dirty="0" smtClean="0">
                    <a:latin typeface="华文楷体" pitchFamily="2" charset="-122"/>
                    <a:ea typeface="华文楷体" pitchFamily="2" charset="-122"/>
                  </a:rPr>
                  <a:t>。</a:t>
                </a:r>
                <a:endParaRPr lang="en-US" altLang="zh-CN" sz="2200" dirty="0">
                  <a:latin typeface="华文楷体" pitchFamily="2" charset="-122"/>
                  <a:ea typeface="华文楷体" pitchFamily="2" charset="-122"/>
                </a:endParaRPr>
              </a:p>
              <a:p>
                <a:pPr marL="624078" indent="-514350">
                  <a:buFont typeface="+mj-ea"/>
                  <a:buAutoNum type="circleNumDbPlain"/>
                </a:pPr>
                <a:r>
                  <a:rPr lang="zh-CN" altLang="en-US" sz="2200" dirty="0" smtClean="0">
                    <a:latin typeface="华文楷体" pitchFamily="2" charset="-122"/>
                    <a:ea typeface="华文楷体" pitchFamily="2" charset="-122"/>
                  </a:rPr>
                  <a:t>用户</a:t>
                </a:r>
                <a:r>
                  <a:rPr lang="en-US" altLang="zh-CN" sz="2200" dirty="0">
                    <a:latin typeface="华文楷体" pitchFamily="2" charset="-122"/>
                    <a:ea typeface="华文楷体" pitchFamily="2" charset="-122"/>
                  </a:rPr>
                  <a:t>A</a:t>
                </a:r>
                <a:r>
                  <a:rPr lang="zh-CN" altLang="en-US" sz="2200" dirty="0">
                    <a:latin typeface="华文楷体" pitchFamily="2" charset="-122"/>
                    <a:ea typeface="华文楷体" pitchFamily="2" charset="-122"/>
                  </a:rPr>
                  <a:t>选择一个私有密钥</a:t>
                </a:r>
                <a:r>
                  <a:rPr lang="en-US" altLang="zh-CN" sz="2200" dirty="0">
                    <a:latin typeface="华文楷体" pitchFamily="2" charset="-122"/>
                    <a:ea typeface="华文楷体" pitchFamily="2" charset="-122"/>
                  </a:rPr>
                  <a:t>k</a:t>
                </a:r>
                <a:r>
                  <a:rPr lang="zh-CN" altLang="en-US" sz="2200" dirty="0">
                    <a:latin typeface="华文楷体" pitchFamily="2" charset="-122"/>
                    <a:ea typeface="华文楷体" pitchFamily="2" charset="-122"/>
                  </a:rPr>
                  <a:t>，并生成公开密钥</a:t>
                </a:r>
                <a14:m>
                  <m:oMath xmlns:m="http://schemas.openxmlformats.org/officeDocument/2006/math">
                    <m:r>
                      <a:rPr lang="en-US" altLang="zh-CN" sz="2200" i="1" dirty="0" smtClean="0">
                        <a:latin typeface="Cambria Math"/>
                        <a:ea typeface="华文楷体" pitchFamily="2" charset="-122"/>
                      </a:rPr>
                      <m:t>𝐾</m:t>
                    </m:r>
                    <m:r>
                      <a:rPr lang="en-US" altLang="zh-CN" sz="2200" i="1" dirty="0" smtClean="0">
                        <a:latin typeface="Cambria Math"/>
                        <a:ea typeface="华文楷体" pitchFamily="2" charset="-122"/>
                      </a:rPr>
                      <m:t>=</m:t>
                    </m:r>
                    <m:r>
                      <a:rPr lang="en-US" altLang="zh-CN" sz="2200" b="0" i="1" dirty="0" smtClean="0">
                        <a:latin typeface="Cambria Math"/>
                        <a:ea typeface="华文楷体" pitchFamily="2" charset="-122"/>
                      </a:rPr>
                      <m:t>𝑘𝐺</m:t>
                    </m:r>
                  </m:oMath>
                </a14:m>
                <a:r>
                  <a:rPr lang="zh-CN" altLang="en-US" sz="2200" dirty="0" smtClean="0">
                    <a:latin typeface="华文楷体" pitchFamily="2" charset="-122"/>
                    <a:ea typeface="华文楷体" pitchFamily="2" charset="-122"/>
                  </a:rPr>
                  <a:t>。</a:t>
                </a:r>
                <a:endParaRPr lang="en-US" altLang="zh-CN" sz="2200" dirty="0">
                  <a:latin typeface="华文楷体" pitchFamily="2" charset="-122"/>
                  <a:ea typeface="华文楷体" pitchFamily="2" charset="-122"/>
                </a:endParaRPr>
              </a:p>
              <a:p>
                <a:pPr marL="624078" indent="-514350">
                  <a:buFont typeface="+mj-ea"/>
                  <a:buAutoNum type="circleNumDbPlain"/>
                </a:pPr>
                <a:r>
                  <a:rPr lang="zh-CN" altLang="en-US" sz="2200" dirty="0" smtClean="0">
                    <a:latin typeface="华文楷体" pitchFamily="2" charset="-122"/>
                    <a:ea typeface="华文楷体" pitchFamily="2" charset="-122"/>
                  </a:rPr>
                  <a:t>用户</a:t>
                </a:r>
                <a:r>
                  <a:rPr lang="en-US" altLang="zh-CN" sz="2200" dirty="0">
                    <a:latin typeface="华文楷体" pitchFamily="2" charset="-122"/>
                    <a:ea typeface="华文楷体" pitchFamily="2" charset="-122"/>
                  </a:rPr>
                  <a:t>A</a:t>
                </a:r>
                <a:r>
                  <a:rPr lang="zh-CN" altLang="en-US" sz="2200" dirty="0">
                    <a:latin typeface="华文楷体" pitchFamily="2" charset="-122"/>
                    <a:ea typeface="华文楷体" pitchFamily="2" charset="-122"/>
                  </a:rPr>
                  <a:t>将</a:t>
                </a:r>
                <a:r>
                  <a:rPr lang="en-US" altLang="zh-CN" sz="2200" dirty="0" err="1" smtClean="0">
                    <a:latin typeface="华文楷体" pitchFamily="2" charset="-122"/>
                    <a:ea typeface="华文楷体" pitchFamily="2" charset="-122"/>
                  </a:rPr>
                  <a:t>Ep</a:t>
                </a:r>
                <a:r>
                  <a:rPr lang="en-US" altLang="zh-CN" sz="2200" dirty="0" smtClean="0">
                    <a:latin typeface="华文楷体" pitchFamily="2" charset="-122"/>
                    <a:ea typeface="华文楷体" pitchFamily="2" charset="-122"/>
                  </a:rPr>
                  <a:t>(a , b</a:t>
                </a:r>
                <a:r>
                  <a:rPr lang="en-US" altLang="zh-CN" sz="2200" dirty="0">
                    <a:latin typeface="华文楷体" pitchFamily="2" charset="-122"/>
                    <a:ea typeface="华文楷体" pitchFamily="2" charset="-122"/>
                  </a:rPr>
                  <a:t>)</a:t>
                </a:r>
                <a:r>
                  <a:rPr lang="zh-CN" altLang="en-US" sz="2200" dirty="0">
                    <a:latin typeface="华文楷体" pitchFamily="2" charset="-122"/>
                    <a:ea typeface="华文楷体" pitchFamily="2" charset="-122"/>
                  </a:rPr>
                  <a:t>和点</a:t>
                </a:r>
                <a:r>
                  <a:rPr lang="en-US" altLang="zh-CN" sz="2200" dirty="0">
                    <a:latin typeface="华文楷体" pitchFamily="2" charset="-122"/>
                    <a:ea typeface="华文楷体" pitchFamily="2" charset="-122"/>
                  </a:rPr>
                  <a:t>K</a:t>
                </a:r>
                <a:r>
                  <a:rPr lang="zh-CN" altLang="en-US" sz="2200" dirty="0">
                    <a:latin typeface="华文楷体" pitchFamily="2" charset="-122"/>
                    <a:ea typeface="华文楷体" pitchFamily="2" charset="-122"/>
                  </a:rPr>
                  <a:t>，</a:t>
                </a:r>
                <a:r>
                  <a:rPr lang="en-US" altLang="zh-CN" sz="2200" dirty="0">
                    <a:latin typeface="华文楷体" pitchFamily="2" charset="-122"/>
                    <a:ea typeface="华文楷体" pitchFamily="2" charset="-122"/>
                  </a:rPr>
                  <a:t>G</a:t>
                </a:r>
                <a:r>
                  <a:rPr lang="zh-CN" altLang="en-US" sz="2200" dirty="0">
                    <a:latin typeface="华文楷体" pitchFamily="2" charset="-122"/>
                    <a:ea typeface="华文楷体" pitchFamily="2" charset="-122"/>
                  </a:rPr>
                  <a:t>传给用户</a:t>
                </a:r>
                <a:r>
                  <a:rPr lang="en-US" altLang="zh-CN" sz="2200" dirty="0">
                    <a:latin typeface="华文楷体" pitchFamily="2" charset="-122"/>
                    <a:ea typeface="华文楷体" pitchFamily="2" charset="-122"/>
                  </a:rPr>
                  <a:t>B</a:t>
                </a:r>
                <a:r>
                  <a:rPr lang="zh-CN" altLang="en-US" sz="2200" dirty="0" smtClean="0">
                    <a:latin typeface="华文楷体" pitchFamily="2" charset="-122"/>
                    <a:ea typeface="华文楷体" pitchFamily="2" charset="-122"/>
                  </a:rPr>
                  <a:t>。</a:t>
                </a:r>
                <a:endParaRPr lang="en-US" altLang="zh-CN" sz="2200" dirty="0">
                  <a:latin typeface="华文楷体" pitchFamily="2" charset="-122"/>
                  <a:ea typeface="华文楷体" pitchFamily="2" charset="-122"/>
                </a:endParaRPr>
              </a:p>
              <a:p>
                <a:pPr marL="624078" indent="-514350">
                  <a:buFont typeface="+mj-ea"/>
                  <a:buAutoNum type="circleNumDbPlain"/>
                </a:pPr>
                <a:r>
                  <a:rPr lang="zh-CN" altLang="en-US" sz="2200" dirty="0" smtClean="0">
                    <a:latin typeface="华文楷体" pitchFamily="2" charset="-122"/>
                    <a:ea typeface="华文楷体" pitchFamily="2" charset="-122"/>
                  </a:rPr>
                  <a:t>用户</a:t>
                </a:r>
                <a:r>
                  <a:rPr lang="en-US" altLang="zh-CN" sz="2200" dirty="0">
                    <a:latin typeface="华文楷体" pitchFamily="2" charset="-122"/>
                    <a:ea typeface="华文楷体" pitchFamily="2" charset="-122"/>
                  </a:rPr>
                  <a:t>B</a:t>
                </a:r>
                <a:r>
                  <a:rPr lang="zh-CN" altLang="en-US" sz="2200" dirty="0">
                    <a:latin typeface="华文楷体" pitchFamily="2" charset="-122"/>
                    <a:ea typeface="华文楷体" pitchFamily="2" charset="-122"/>
                  </a:rPr>
                  <a:t>接到信息后 ，将待传输的明文编码到</a:t>
                </a:r>
                <a:r>
                  <a:rPr lang="en-US" altLang="zh-CN" sz="2200" dirty="0" err="1" smtClean="0">
                    <a:latin typeface="华文楷体" pitchFamily="2" charset="-122"/>
                    <a:ea typeface="华文楷体" pitchFamily="2" charset="-122"/>
                  </a:rPr>
                  <a:t>Ep</a:t>
                </a:r>
                <a:r>
                  <a:rPr lang="en-US" altLang="zh-CN" sz="2200" dirty="0" smtClean="0">
                    <a:latin typeface="华文楷体" pitchFamily="2" charset="-122"/>
                    <a:ea typeface="华文楷体" pitchFamily="2" charset="-122"/>
                  </a:rPr>
                  <a:t>(a , b</a:t>
                </a:r>
                <a:r>
                  <a:rPr lang="en-US" altLang="zh-CN" sz="2200" dirty="0">
                    <a:latin typeface="华文楷体" pitchFamily="2" charset="-122"/>
                    <a:ea typeface="华文楷体" pitchFamily="2" charset="-122"/>
                  </a:rPr>
                  <a:t>)</a:t>
                </a:r>
                <a:r>
                  <a:rPr lang="zh-CN" altLang="en-US" sz="2200" dirty="0">
                    <a:latin typeface="华文楷体" pitchFamily="2" charset="-122"/>
                    <a:ea typeface="华文楷体" pitchFamily="2" charset="-122"/>
                  </a:rPr>
                  <a:t>上一点</a:t>
                </a:r>
                <a:r>
                  <a:rPr lang="en-US" altLang="zh-CN" sz="2200" dirty="0">
                    <a:latin typeface="华文楷体" pitchFamily="2" charset="-122"/>
                    <a:ea typeface="华文楷体" pitchFamily="2" charset="-122"/>
                  </a:rPr>
                  <a:t>M</a:t>
                </a:r>
                <a:r>
                  <a:rPr lang="zh-CN" altLang="en-US" sz="2200" dirty="0">
                    <a:latin typeface="华文楷体" pitchFamily="2" charset="-122"/>
                    <a:ea typeface="华文楷体" pitchFamily="2" charset="-122"/>
                  </a:rPr>
                  <a:t>（编码方法很多，这里不作讨论），并产生一个随机整数</a:t>
                </a:r>
                <a:r>
                  <a:rPr lang="en-US" altLang="zh-CN" sz="2200" dirty="0">
                    <a:latin typeface="华文楷体" pitchFamily="2" charset="-122"/>
                    <a:ea typeface="华文楷体" pitchFamily="2" charset="-122"/>
                  </a:rPr>
                  <a:t>r</a:t>
                </a:r>
                <a:r>
                  <a:rPr lang="zh-CN" altLang="en-US" sz="2200" dirty="0">
                    <a:latin typeface="华文楷体" pitchFamily="2" charset="-122"/>
                    <a:ea typeface="华文楷体" pitchFamily="2" charset="-122"/>
                  </a:rPr>
                  <a:t>（</a:t>
                </a:r>
                <a:r>
                  <a:rPr lang="en-US" altLang="zh-CN" sz="2200" dirty="0">
                    <a:latin typeface="华文楷体" pitchFamily="2" charset="-122"/>
                    <a:ea typeface="华文楷体" pitchFamily="2" charset="-122"/>
                  </a:rPr>
                  <a:t>r&lt;n</a:t>
                </a:r>
                <a:r>
                  <a:rPr lang="zh-CN" altLang="en-US" sz="2200" dirty="0">
                    <a:latin typeface="华文楷体" pitchFamily="2" charset="-122"/>
                    <a:ea typeface="华文楷体" pitchFamily="2" charset="-122"/>
                  </a:rPr>
                  <a:t>）</a:t>
                </a:r>
                <a:r>
                  <a:rPr lang="zh-CN" altLang="en-US" sz="2200" dirty="0" smtClean="0">
                    <a:latin typeface="华文楷体" pitchFamily="2" charset="-122"/>
                    <a:ea typeface="华文楷体" pitchFamily="2" charset="-122"/>
                  </a:rPr>
                  <a:t>。</a:t>
                </a:r>
                <a:endParaRPr lang="en-US" altLang="zh-CN" sz="2200" dirty="0">
                  <a:latin typeface="华文楷体" pitchFamily="2" charset="-122"/>
                  <a:ea typeface="华文楷体" pitchFamily="2" charset="-122"/>
                </a:endParaRPr>
              </a:p>
              <a:p>
                <a:pPr marL="624078" indent="-514350">
                  <a:buFont typeface="+mj-ea"/>
                  <a:buAutoNum type="circleNumDbPlain"/>
                </a:pPr>
                <a:r>
                  <a:rPr lang="zh-CN" altLang="en-US" sz="2200" dirty="0" smtClean="0">
                    <a:latin typeface="华文楷体" pitchFamily="2" charset="-122"/>
                    <a:ea typeface="华文楷体" pitchFamily="2" charset="-122"/>
                  </a:rPr>
                  <a:t>用户</a:t>
                </a:r>
                <a:r>
                  <a:rPr lang="en-US" altLang="zh-CN" sz="2200" dirty="0">
                    <a:latin typeface="华文楷体" pitchFamily="2" charset="-122"/>
                    <a:ea typeface="华文楷体" pitchFamily="2" charset="-122"/>
                  </a:rPr>
                  <a:t>B</a:t>
                </a:r>
                <a:r>
                  <a:rPr lang="zh-CN" altLang="en-US" sz="2200" dirty="0">
                    <a:latin typeface="华文楷体" pitchFamily="2" charset="-122"/>
                    <a:ea typeface="华文楷体" pitchFamily="2" charset="-122"/>
                  </a:rPr>
                  <a:t>计算点</a:t>
                </a:r>
                <a14:m>
                  <m:oMath xmlns:m="http://schemas.openxmlformats.org/officeDocument/2006/math">
                    <m:r>
                      <a:rPr lang="en-US" altLang="zh-CN" sz="2200" i="1" dirty="0" smtClean="0">
                        <a:latin typeface="Cambria Math"/>
                        <a:ea typeface="华文楷体" pitchFamily="2" charset="-122"/>
                      </a:rPr>
                      <m:t>𝐶</m:t>
                    </m:r>
                    <m:r>
                      <a:rPr lang="en-US" altLang="zh-CN" sz="2200" i="1" dirty="0" smtClean="0">
                        <a:latin typeface="Cambria Math"/>
                        <a:ea typeface="华文楷体" pitchFamily="2" charset="-122"/>
                      </a:rPr>
                      <m:t>1=</m:t>
                    </m:r>
                    <m:r>
                      <a:rPr lang="en-US" altLang="zh-CN" sz="2200" i="1" dirty="0" smtClean="0">
                        <a:latin typeface="Cambria Math"/>
                        <a:ea typeface="华文楷体" pitchFamily="2" charset="-122"/>
                      </a:rPr>
                      <m:t>𝑀</m:t>
                    </m:r>
                    <m:r>
                      <a:rPr lang="en-US" altLang="zh-CN" sz="2200" i="1" dirty="0" smtClean="0">
                        <a:latin typeface="Cambria Math"/>
                        <a:ea typeface="华文楷体" pitchFamily="2" charset="-122"/>
                      </a:rPr>
                      <m:t>+</m:t>
                    </m:r>
                    <m:r>
                      <a:rPr lang="en-US" altLang="zh-CN" sz="2200" b="0" i="1" dirty="0" smtClean="0">
                        <a:latin typeface="Cambria Math"/>
                        <a:ea typeface="华文楷体" pitchFamily="2" charset="-122"/>
                      </a:rPr>
                      <m:t>𝑟𝐾</m:t>
                    </m:r>
                    <m:r>
                      <a:rPr lang="zh-CN" altLang="en-US" sz="2200" b="0" i="1" dirty="0" smtClean="0">
                        <a:latin typeface="Cambria Math"/>
                        <a:ea typeface="华文楷体" pitchFamily="2" charset="-122"/>
                      </a:rPr>
                      <m:t>；</m:t>
                    </m:r>
                    <m:r>
                      <a:rPr lang="en-US" altLang="zh-CN" sz="2200" i="1" dirty="0" smtClean="0">
                        <a:latin typeface="Cambria Math"/>
                        <a:ea typeface="华文楷体" pitchFamily="2" charset="-122"/>
                      </a:rPr>
                      <m:t>𝐶</m:t>
                    </m:r>
                    <m:r>
                      <a:rPr lang="en-US" altLang="zh-CN" sz="2200" i="1" dirty="0" smtClean="0">
                        <a:latin typeface="Cambria Math"/>
                        <a:ea typeface="华文楷体" pitchFamily="2" charset="-122"/>
                      </a:rPr>
                      <m:t>2=</m:t>
                    </m:r>
                    <m:r>
                      <a:rPr lang="en-US" altLang="zh-CN" sz="2200" b="0" i="1" dirty="0" smtClean="0">
                        <a:latin typeface="Cambria Math"/>
                        <a:ea typeface="华文楷体" pitchFamily="2" charset="-122"/>
                      </a:rPr>
                      <m:t>𝑟𝐺</m:t>
                    </m:r>
                  </m:oMath>
                </a14:m>
                <a:r>
                  <a:rPr lang="zh-CN" altLang="en-US" sz="2200" dirty="0" smtClean="0">
                    <a:latin typeface="华文楷体" pitchFamily="2" charset="-122"/>
                    <a:ea typeface="华文楷体" pitchFamily="2" charset="-122"/>
                  </a:rPr>
                  <a:t>。</a:t>
                </a:r>
                <a:endParaRPr lang="en-US" altLang="zh-CN" sz="2200" dirty="0">
                  <a:latin typeface="华文楷体" pitchFamily="2" charset="-122"/>
                  <a:ea typeface="华文楷体" pitchFamily="2" charset="-122"/>
                </a:endParaRPr>
              </a:p>
              <a:p>
                <a:pPr marL="624078" indent="-514350">
                  <a:buFont typeface="+mj-ea"/>
                  <a:buAutoNum type="circleNumDbPlain"/>
                </a:pPr>
                <a:r>
                  <a:rPr lang="zh-CN" altLang="en-US" sz="2200" dirty="0" smtClean="0">
                    <a:latin typeface="华文楷体" pitchFamily="2" charset="-122"/>
                    <a:ea typeface="华文楷体" pitchFamily="2" charset="-122"/>
                  </a:rPr>
                  <a:t>用户</a:t>
                </a:r>
                <a:r>
                  <a:rPr lang="en-US" altLang="zh-CN" sz="2200" dirty="0">
                    <a:latin typeface="华文楷体" pitchFamily="2" charset="-122"/>
                    <a:ea typeface="华文楷体" pitchFamily="2" charset="-122"/>
                  </a:rPr>
                  <a:t>B</a:t>
                </a:r>
                <a:r>
                  <a:rPr lang="zh-CN" altLang="en-US" sz="2200" dirty="0">
                    <a:latin typeface="华文楷体" pitchFamily="2" charset="-122"/>
                    <a:ea typeface="华文楷体" pitchFamily="2" charset="-122"/>
                  </a:rPr>
                  <a:t>将</a:t>
                </a:r>
                <a:r>
                  <a:rPr lang="en-US" altLang="zh-CN" sz="2200" dirty="0">
                    <a:latin typeface="华文楷体" pitchFamily="2" charset="-122"/>
                    <a:ea typeface="华文楷体" pitchFamily="2" charset="-122"/>
                  </a:rPr>
                  <a:t>C1</a:t>
                </a:r>
                <a:r>
                  <a:rPr lang="zh-CN" altLang="en-US" sz="2200" dirty="0">
                    <a:latin typeface="华文楷体" pitchFamily="2" charset="-122"/>
                    <a:ea typeface="华文楷体" pitchFamily="2" charset="-122"/>
                  </a:rPr>
                  <a:t>、</a:t>
                </a:r>
                <a:r>
                  <a:rPr lang="en-US" altLang="zh-CN" sz="2200" dirty="0">
                    <a:latin typeface="华文楷体" pitchFamily="2" charset="-122"/>
                    <a:ea typeface="华文楷体" pitchFamily="2" charset="-122"/>
                  </a:rPr>
                  <a:t>C2</a:t>
                </a:r>
                <a:r>
                  <a:rPr lang="zh-CN" altLang="en-US" sz="2200" dirty="0">
                    <a:latin typeface="华文楷体" pitchFamily="2" charset="-122"/>
                    <a:ea typeface="华文楷体" pitchFamily="2" charset="-122"/>
                  </a:rPr>
                  <a:t>传给用户</a:t>
                </a:r>
                <a:r>
                  <a:rPr lang="en-US" altLang="zh-CN" sz="2200" dirty="0">
                    <a:latin typeface="华文楷体" pitchFamily="2" charset="-122"/>
                    <a:ea typeface="华文楷体" pitchFamily="2" charset="-122"/>
                  </a:rPr>
                  <a:t>A</a:t>
                </a:r>
                <a:r>
                  <a:rPr lang="zh-CN" altLang="en-US" sz="2200" dirty="0" smtClean="0">
                    <a:latin typeface="华文楷体" pitchFamily="2" charset="-122"/>
                    <a:ea typeface="华文楷体" pitchFamily="2" charset="-122"/>
                  </a:rPr>
                  <a:t>。</a:t>
                </a:r>
                <a:endParaRPr lang="en-US" altLang="zh-CN" sz="2200" dirty="0">
                  <a:latin typeface="华文楷体" pitchFamily="2" charset="-122"/>
                  <a:ea typeface="华文楷体" pitchFamily="2" charset="-122"/>
                </a:endParaRPr>
              </a:p>
              <a:p>
                <a:pPr marL="624078" indent="-514350">
                  <a:buFont typeface="+mj-ea"/>
                  <a:buAutoNum type="circleNumDbPlain"/>
                </a:pPr>
                <a:r>
                  <a:rPr lang="zh-CN" altLang="en-US" sz="2200" dirty="0" smtClean="0">
                    <a:latin typeface="华文楷体" pitchFamily="2" charset="-122"/>
                    <a:ea typeface="华文楷体" pitchFamily="2" charset="-122"/>
                  </a:rPr>
                  <a:t>用户</a:t>
                </a:r>
                <a:r>
                  <a:rPr lang="en-US" altLang="zh-CN" sz="2200" dirty="0">
                    <a:latin typeface="华文楷体" pitchFamily="2" charset="-122"/>
                    <a:ea typeface="华文楷体" pitchFamily="2" charset="-122"/>
                  </a:rPr>
                  <a:t>A</a:t>
                </a:r>
                <a:r>
                  <a:rPr lang="zh-CN" altLang="en-US" sz="2200" dirty="0">
                    <a:latin typeface="华文楷体" pitchFamily="2" charset="-122"/>
                    <a:ea typeface="华文楷体" pitchFamily="2" charset="-122"/>
                  </a:rPr>
                  <a:t>接到信息后，计算</a:t>
                </a:r>
                <a14:m>
                  <m:oMath xmlns:m="http://schemas.openxmlformats.org/officeDocument/2006/math">
                    <m:r>
                      <a:rPr lang="en-US" altLang="zh-CN" sz="2200" i="1" dirty="0" smtClean="0">
                        <a:latin typeface="Cambria Math"/>
                        <a:ea typeface="华文楷体" pitchFamily="2" charset="-122"/>
                      </a:rPr>
                      <m:t>𝐶</m:t>
                    </m:r>
                    <m:r>
                      <a:rPr lang="en-US" altLang="zh-CN" sz="2200" i="1" dirty="0" smtClean="0">
                        <a:latin typeface="Cambria Math"/>
                        <a:ea typeface="华文楷体" pitchFamily="2" charset="-122"/>
                      </a:rPr>
                      <m:t>1 − </m:t>
                    </m:r>
                    <m:r>
                      <a:rPr lang="en-US" altLang="zh-CN" sz="2200" i="1" dirty="0" smtClean="0">
                        <a:latin typeface="Cambria Math"/>
                        <a:ea typeface="华文楷体" pitchFamily="2" charset="-122"/>
                      </a:rPr>
                      <m:t>𝑘𝐶</m:t>
                    </m:r>
                    <m:r>
                      <a:rPr lang="en-US" altLang="zh-CN" sz="2200" i="1" dirty="0" smtClean="0">
                        <a:latin typeface="Cambria Math"/>
                        <a:ea typeface="华文楷体" pitchFamily="2" charset="-122"/>
                      </a:rPr>
                      <m:t>2</m:t>
                    </m:r>
                  </m:oMath>
                </a14:m>
                <a:r>
                  <a:rPr lang="zh-CN" altLang="en-US" sz="2200" dirty="0">
                    <a:latin typeface="华文楷体" pitchFamily="2" charset="-122"/>
                    <a:ea typeface="华文楷体" pitchFamily="2" charset="-122"/>
                  </a:rPr>
                  <a:t>，结果就是点</a:t>
                </a:r>
                <a:r>
                  <a:rPr lang="en-US" altLang="zh-CN" sz="2200" dirty="0">
                    <a:latin typeface="华文楷体" pitchFamily="2" charset="-122"/>
                    <a:ea typeface="华文楷体" pitchFamily="2" charset="-122"/>
                  </a:rPr>
                  <a:t>M</a:t>
                </a:r>
                <a:r>
                  <a:rPr lang="zh-CN" altLang="en-US" sz="2200" dirty="0" smtClean="0">
                    <a:latin typeface="华文楷体" pitchFamily="2" charset="-122"/>
                    <a:ea typeface="华文楷体" pitchFamily="2" charset="-122"/>
                  </a:rPr>
                  <a:t>。</a:t>
                </a:r>
                <a14:m>
                  <m:oMath xmlns:m="http://schemas.openxmlformats.org/officeDocument/2006/math">
                    <m:r>
                      <a:rPr lang="en-US" altLang="zh-CN" sz="2200" i="1" dirty="0" smtClean="0">
                        <a:latin typeface="Cambria Math"/>
                        <a:ea typeface="华文楷体" pitchFamily="2" charset="-122"/>
                      </a:rPr>
                      <m:t>𝐶</m:t>
                    </m:r>
                    <m:r>
                      <a:rPr lang="en-US" altLang="zh-CN" sz="2200" i="1" dirty="0" smtClean="0">
                        <a:latin typeface="Cambria Math"/>
                        <a:ea typeface="华文楷体" pitchFamily="2" charset="-122"/>
                      </a:rPr>
                      <m:t>1−</m:t>
                    </m:r>
                    <m:r>
                      <a:rPr lang="en-US" altLang="zh-CN" sz="2200" i="1" dirty="0" smtClean="0">
                        <a:latin typeface="Cambria Math"/>
                        <a:ea typeface="华文楷体" pitchFamily="2" charset="-122"/>
                      </a:rPr>
                      <m:t>𝑘𝐶</m:t>
                    </m:r>
                    <m:r>
                      <a:rPr lang="en-US" altLang="zh-CN" sz="2200" i="1" dirty="0" smtClean="0">
                        <a:latin typeface="Cambria Math"/>
                        <a:ea typeface="华文楷体" pitchFamily="2" charset="-122"/>
                      </a:rPr>
                      <m:t>2=</m:t>
                    </m:r>
                    <m:r>
                      <a:rPr lang="en-US" altLang="zh-CN" sz="2200" i="1" dirty="0" smtClean="0">
                        <a:latin typeface="Cambria Math"/>
                        <a:ea typeface="华文楷体" pitchFamily="2" charset="-122"/>
                      </a:rPr>
                      <m:t>𝑀</m:t>
                    </m:r>
                    <m:r>
                      <a:rPr lang="en-US" altLang="zh-CN" sz="2200" i="1" dirty="0" smtClean="0">
                        <a:latin typeface="Cambria Math"/>
                        <a:ea typeface="华文楷体" pitchFamily="2" charset="-122"/>
                      </a:rPr>
                      <m:t>+</m:t>
                    </m:r>
                    <m:r>
                      <a:rPr lang="en-US" altLang="zh-CN" sz="2200" b="0" i="1" dirty="0" smtClean="0">
                        <a:latin typeface="Cambria Math"/>
                        <a:ea typeface="华文楷体" pitchFamily="2" charset="-122"/>
                      </a:rPr>
                      <m:t>𝑟𝐾</m:t>
                    </m:r>
                    <m:r>
                      <a:rPr lang="en-US" altLang="zh-CN" sz="2200" i="1" dirty="0" smtClean="0">
                        <a:latin typeface="Cambria Math"/>
                        <a:ea typeface="华文楷体" pitchFamily="2" charset="-122"/>
                      </a:rPr>
                      <m:t>−</m:t>
                    </m:r>
                    <m:r>
                      <a:rPr lang="en-US" altLang="zh-CN" sz="2200" i="1" dirty="0" smtClean="0">
                        <a:latin typeface="Cambria Math"/>
                        <a:ea typeface="华文楷体" pitchFamily="2" charset="-122"/>
                      </a:rPr>
                      <m:t>𝑘</m:t>
                    </m:r>
                    <m:r>
                      <a:rPr lang="en-US" altLang="zh-CN" sz="2200" i="1" dirty="0" smtClean="0">
                        <a:latin typeface="Cambria Math"/>
                        <a:ea typeface="华文楷体" pitchFamily="2" charset="-122"/>
                      </a:rPr>
                      <m:t>(</m:t>
                    </m:r>
                    <m:r>
                      <a:rPr lang="en-US" altLang="zh-CN" sz="2200" b="0" i="1" dirty="0" smtClean="0">
                        <a:latin typeface="Cambria Math"/>
                        <a:ea typeface="华文楷体" pitchFamily="2" charset="-122"/>
                      </a:rPr>
                      <m:t>𝑟𝐺</m:t>
                    </m:r>
                    <m:r>
                      <a:rPr lang="en-US" altLang="zh-CN" sz="2200" i="1" dirty="0" smtClean="0">
                        <a:latin typeface="Cambria Math"/>
                        <a:ea typeface="华文楷体" pitchFamily="2" charset="-122"/>
                      </a:rPr>
                      <m:t>)=</m:t>
                    </m:r>
                    <m:r>
                      <a:rPr lang="en-US" altLang="zh-CN" sz="2200" i="1" dirty="0" smtClean="0">
                        <a:latin typeface="Cambria Math"/>
                        <a:ea typeface="华文楷体" pitchFamily="2" charset="-122"/>
                      </a:rPr>
                      <m:t>𝑀</m:t>
                    </m:r>
                    <m:r>
                      <a:rPr lang="en-US" altLang="zh-CN" sz="2200" i="1" dirty="0" smtClean="0">
                        <a:latin typeface="Cambria Math"/>
                        <a:ea typeface="华文楷体" pitchFamily="2" charset="-122"/>
                      </a:rPr>
                      <m:t>+</m:t>
                    </m:r>
                    <m:r>
                      <a:rPr lang="en-US" altLang="zh-CN" sz="2200" b="0" i="1" dirty="0" smtClean="0">
                        <a:latin typeface="Cambria Math"/>
                        <a:ea typeface="华文楷体" pitchFamily="2" charset="-122"/>
                      </a:rPr>
                      <m:t>𝑟𝐾</m:t>
                    </m:r>
                    <m:r>
                      <a:rPr lang="en-US" altLang="zh-CN" sz="2200" i="1" dirty="0" smtClean="0">
                        <a:latin typeface="Cambria Math"/>
                        <a:ea typeface="华文楷体" pitchFamily="2" charset="-122"/>
                      </a:rPr>
                      <m:t>−</m:t>
                    </m:r>
                    <m:r>
                      <a:rPr lang="en-US" altLang="zh-CN" sz="2200" i="1" dirty="0" smtClean="0">
                        <a:latin typeface="Cambria Math"/>
                        <a:ea typeface="华文楷体" pitchFamily="2" charset="-122"/>
                      </a:rPr>
                      <m:t>𝑟</m:t>
                    </m:r>
                    <m:r>
                      <a:rPr lang="en-US" altLang="zh-CN" sz="2200" i="1" dirty="0" smtClean="0">
                        <a:latin typeface="Cambria Math"/>
                        <a:ea typeface="华文楷体" pitchFamily="2" charset="-122"/>
                      </a:rPr>
                      <m:t>(</m:t>
                    </m:r>
                    <m:r>
                      <a:rPr lang="en-US" altLang="zh-CN" sz="2200" b="0" i="1" dirty="0" smtClean="0">
                        <a:latin typeface="Cambria Math"/>
                        <a:ea typeface="华文楷体" pitchFamily="2" charset="-122"/>
                      </a:rPr>
                      <m:t>𝑟𝐺</m:t>
                    </m:r>
                    <m:r>
                      <a:rPr lang="en-US" altLang="zh-CN" sz="2200" i="1" dirty="0" smtClean="0">
                        <a:latin typeface="Cambria Math"/>
                        <a:ea typeface="华文楷体" pitchFamily="2" charset="-122"/>
                      </a:rPr>
                      <m:t>)=</m:t>
                    </m:r>
                    <m:r>
                      <a:rPr lang="en-US" altLang="zh-CN" sz="2200" i="1" dirty="0" smtClean="0">
                        <a:latin typeface="Cambria Math"/>
                        <a:ea typeface="华文楷体" pitchFamily="2" charset="-122"/>
                      </a:rPr>
                      <m:t>𝑀</m:t>
                    </m:r>
                  </m:oMath>
                </a14:m>
                <a:endParaRPr lang="en-US" altLang="zh-CN" sz="2200" dirty="0" smtClean="0">
                  <a:latin typeface="华文楷体" pitchFamily="2" charset="-122"/>
                  <a:ea typeface="华文楷体" pitchFamily="2" charset="-122"/>
                </a:endParaRPr>
              </a:p>
              <a:p>
                <a:pPr marL="624078" indent="-514350">
                  <a:buFont typeface="+mj-ea"/>
                  <a:buAutoNum type="circleNumDbPlain"/>
                </a:pPr>
                <a:r>
                  <a:rPr lang="zh-CN" altLang="en-US" sz="2200" dirty="0" smtClean="0">
                    <a:latin typeface="华文楷体" pitchFamily="2" charset="-122"/>
                    <a:ea typeface="华文楷体" pitchFamily="2" charset="-122"/>
                  </a:rPr>
                  <a:t>再</a:t>
                </a:r>
                <a:r>
                  <a:rPr lang="zh-CN" altLang="en-US" sz="2200" dirty="0">
                    <a:latin typeface="华文楷体" pitchFamily="2" charset="-122"/>
                    <a:ea typeface="华文楷体" pitchFamily="2" charset="-122"/>
                  </a:rPr>
                  <a:t>对点</a:t>
                </a:r>
                <a:r>
                  <a:rPr lang="en-US" altLang="zh-CN" sz="2200" dirty="0">
                    <a:latin typeface="华文楷体" pitchFamily="2" charset="-122"/>
                    <a:ea typeface="华文楷体" pitchFamily="2" charset="-122"/>
                  </a:rPr>
                  <a:t>M</a:t>
                </a:r>
                <a:r>
                  <a:rPr lang="zh-CN" altLang="en-US" sz="2200" dirty="0">
                    <a:latin typeface="华文楷体" pitchFamily="2" charset="-122"/>
                    <a:ea typeface="华文楷体" pitchFamily="2" charset="-122"/>
                  </a:rPr>
                  <a:t>进行解码就可以得到明文。</a:t>
                </a:r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809" b="-16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椭圆曲线上的加密</a:t>
            </a:r>
            <a:r>
              <a:rPr lang="en-US" altLang="zh-CN" dirty="0"/>
              <a:t>/</a:t>
            </a:r>
            <a:r>
              <a:rPr lang="zh-CN" altLang="en-US" dirty="0"/>
              <a:t>解密</a:t>
            </a:r>
            <a:r>
              <a:rPr lang="en-US" altLang="zh-CN" dirty="0" smtClean="0"/>
              <a:t>-</a:t>
            </a:r>
            <a:r>
              <a:rPr lang="zh-CN" altLang="en-US" dirty="0" smtClean="0"/>
              <a:t>过程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894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96752"/>
            <a:ext cx="4866268" cy="2736304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218251"/>
          </a:xfrm>
        </p:spPr>
        <p:txBody>
          <a:bodyPr/>
          <a:lstStyle/>
          <a:p>
            <a:r>
              <a:rPr lang="zh-CN" altLang="en-US" dirty="0" smtClean="0">
                <a:latin typeface="+mn-ea"/>
              </a:rPr>
              <a:t>上图是</a:t>
            </a:r>
            <a:r>
              <a:rPr lang="en-US" altLang="zh-CN" dirty="0" smtClean="0">
                <a:latin typeface="+mn-ea"/>
              </a:rPr>
              <a:t>ECC</a:t>
            </a:r>
            <a:r>
              <a:rPr lang="zh-CN" altLang="en-US" dirty="0" smtClean="0">
                <a:latin typeface="+mn-ea"/>
              </a:rPr>
              <a:t>加密</a:t>
            </a:r>
            <a:r>
              <a:rPr lang="en-US" altLang="zh-CN" dirty="0" smtClean="0">
                <a:latin typeface="+mn-ea"/>
              </a:rPr>
              <a:t>/</a:t>
            </a:r>
            <a:r>
              <a:rPr lang="zh-CN" altLang="en-US" dirty="0" smtClean="0">
                <a:latin typeface="+mn-ea"/>
              </a:rPr>
              <a:t>解密的图示，从中可以看到</a:t>
            </a:r>
            <a:r>
              <a:rPr lang="zh-CN" altLang="en-US" dirty="0">
                <a:latin typeface="+mn-ea"/>
              </a:rPr>
              <a:t>如果有一个偷窥者</a:t>
            </a:r>
            <a:r>
              <a:rPr lang="en-US" altLang="zh-CN" dirty="0">
                <a:latin typeface="+mn-ea"/>
              </a:rPr>
              <a:t>H </a:t>
            </a:r>
            <a:r>
              <a:rPr lang="zh-CN" altLang="en-US" dirty="0">
                <a:latin typeface="+mn-ea"/>
              </a:rPr>
              <a:t>，他只能看到</a:t>
            </a:r>
            <a:r>
              <a:rPr lang="en-US" altLang="zh-CN" dirty="0" err="1" smtClean="0">
                <a:latin typeface="+mn-ea"/>
              </a:rPr>
              <a:t>Ep</a:t>
            </a:r>
            <a:r>
              <a:rPr lang="en-US" altLang="zh-CN" dirty="0" smtClean="0">
                <a:latin typeface="+mn-ea"/>
              </a:rPr>
              <a:t>(a , b</a:t>
            </a:r>
            <a:r>
              <a:rPr lang="en-US" altLang="zh-CN" dirty="0">
                <a:latin typeface="+mn-ea"/>
              </a:rPr>
              <a:t>)</a:t>
            </a:r>
            <a:r>
              <a:rPr lang="zh-CN" altLang="en-US" dirty="0">
                <a:latin typeface="+mn-ea"/>
              </a:rPr>
              <a:t>、</a:t>
            </a:r>
            <a:r>
              <a:rPr lang="en-US" altLang="zh-CN" dirty="0">
                <a:latin typeface="+mn-ea"/>
              </a:rPr>
              <a:t>K</a:t>
            </a:r>
            <a:r>
              <a:rPr lang="zh-CN" altLang="en-US" dirty="0">
                <a:latin typeface="+mn-ea"/>
              </a:rPr>
              <a:t>、</a:t>
            </a:r>
            <a:r>
              <a:rPr lang="en-US" altLang="zh-CN" dirty="0">
                <a:latin typeface="+mn-ea"/>
              </a:rPr>
              <a:t>G</a:t>
            </a:r>
            <a:r>
              <a:rPr lang="zh-CN" altLang="en-US" dirty="0">
                <a:latin typeface="+mn-ea"/>
              </a:rPr>
              <a:t>、</a:t>
            </a:r>
            <a:r>
              <a:rPr lang="en-US" altLang="zh-CN" dirty="0">
                <a:latin typeface="+mn-ea"/>
              </a:rPr>
              <a:t>C1</a:t>
            </a:r>
            <a:r>
              <a:rPr lang="zh-CN" altLang="en-US" dirty="0">
                <a:latin typeface="+mn-ea"/>
              </a:rPr>
              <a:t>、</a:t>
            </a:r>
            <a:r>
              <a:rPr lang="en-US" altLang="zh-CN" dirty="0">
                <a:latin typeface="+mn-ea"/>
              </a:rPr>
              <a:t>C2 </a:t>
            </a:r>
            <a:r>
              <a:rPr lang="zh-CN" altLang="en-US" dirty="0">
                <a:latin typeface="+mn-ea"/>
              </a:rPr>
              <a:t>而通过</a:t>
            </a:r>
            <a:r>
              <a:rPr lang="en-US" altLang="zh-CN" dirty="0">
                <a:latin typeface="+mn-ea"/>
              </a:rPr>
              <a:t>K</a:t>
            </a:r>
            <a:r>
              <a:rPr lang="zh-CN" altLang="en-US" dirty="0">
                <a:latin typeface="+mn-ea"/>
              </a:rPr>
              <a:t>、</a:t>
            </a:r>
            <a:r>
              <a:rPr lang="en-US" altLang="zh-CN" dirty="0">
                <a:latin typeface="+mn-ea"/>
              </a:rPr>
              <a:t>G </a:t>
            </a:r>
            <a:r>
              <a:rPr lang="zh-CN" altLang="en-US" dirty="0">
                <a:latin typeface="+mn-ea"/>
              </a:rPr>
              <a:t>求</a:t>
            </a:r>
            <a:r>
              <a:rPr lang="en-US" altLang="zh-CN" dirty="0">
                <a:latin typeface="+mn-ea"/>
              </a:rPr>
              <a:t>k </a:t>
            </a:r>
            <a:r>
              <a:rPr lang="zh-CN" altLang="en-US" dirty="0">
                <a:latin typeface="+mn-ea"/>
              </a:rPr>
              <a:t>或通过</a:t>
            </a:r>
            <a:r>
              <a:rPr lang="en-US" altLang="zh-CN" dirty="0">
                <a:latin typeface="+mn-ea"/>
              </a:rPr>
              <a:t>C2</a:t>
            </a:r>
            <a:r>
              <a:rPr lang="zh-CN" altLang="en-US" dirty="0">
                <a:latin typeface="+mn-ea"/>
              </a:rPr>
              <a:t>、</a:t>
            </a:r>
            <a:r>
              <a:rPr lang="en-US" altLang="zh-CN" dirty="0">
                <a:latin typeface="+mn-ea"/>
              </a:rPr>
              <a:t>G</a:t>
            </a:r>
            <a:r>
              <a:rPr lang="zh-CN" altLang="en-US" dirty="0">
                <a:latin typeface="+mn-ea"/>
              </a:rPr>
              <a:t>求</a:t>
            </a:r>
            <a:r>
              <a:rPr lang="en-US" altLang="zh-CN" dirty="0">
                <a:latin typeface="+mn-ea"/>
              </a:rPr>
              <a:t>r </a:t>
            </a:r>
            <a:r>
              <a:rPr lang="zh-CN" altLang="en-US" dirty="0">
                <a:latin typeface="+mn-ea"/>
              </a:rPr>
              <a:t>都是相对困难的。因此，</a:t>
            </a:r>
            <a:r>
              <a:rPr lang="en-US" altLang="zh-CN" dirty="0">
                <a:latin typeface="+mn-ea"/>
              </a:rPr>
              <a:t>H</a:t>
            </a:r>
            <a:r>
              <a:rPr lang="zh-CN" altLang="en-US" dirty="0">
                <a:latin typeface="+mn-ea"/>
              </a:rPr>
              <a:t>无法得到</a:t>
            </a:r>
            <a:r>
              <a:rPr lang="en-US" altLang="zh-CN" dirty="0">
                <a:latin typeface="+mn-ea"/>
              </a:rPr>
              <a:t>A</a:t>
            </a:r>
            <a:r>
              <a:rPr lang="zh-CN" altLang="en-US" dirty="0">
                <a:latin typeface="+mn-ea"/>
              </a:rPr>
              <a:t>、</a:t>
            </a:r>
            <a:r>
              <a:rPr lang="en-US" altLang="zh-CN" dirty="0">
                <a:latin typeface="+mn-ea"/>
              </a:rPr>
              <a:t>B</a:t>
            </a:r>
            <a:r>
              <a:rPr lang="zh-CN" altLang="en-US" dirty="0">
                <a:latin typeface="+mn-ea"/>
              </a:rPr>
              <a:t>间传送的明文信息。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椭圆曲线上的加密</a:t>
            </a:r>
            <a:r>
              <a:rPr lang="en-US" altLang="zh-CN" dirty="0"/>
              <a:t>/</a:t>
            </a:r>
            <a:r>
              <a:rPr lang="zh-CN" altLang="en-US" dirty="0"/>
              <a:t>解密</a:t>
            </a:r>
            <a:r>
              <a:rPr lang="en-US" altLang="zh-CN" dirty="0"/>
              <a:t>-</a:t>
            </a:r>
            <a:r>
              <a:rPr lang="zh-CN" altLang="en-US" dirty="0"/>
              <a:t>过程</a:t>
            </a:r>
          </a:p>
        </p:txBody>
      </p:sp>
    </p:spTree>
    <p:extLst>
      <p:ext uri="{BB962C8B-B14F-4D97-AF65-F5344CB8AC3E}">
        <p14:creationId xmlns:p14="http://schemas.microsoft.com/office/powerpoint/2010/main" val="242414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zh-CN" altLang="en-US" dirty="0" smtClean="0">
                    <a:latin typeface="+mn-ea"/>
                  </a:rPr>
                  <a:t>描述</a:t>
                </a:r>
                <a:r>
                  <a:rPr lang="zh-CN" altLang="en-US" dirty="0">
                    <a:latin typeface="+mn-ea"/>
                  </a:rPr>
                  <a:t>一条</a:t>
                </a:r>
                <a:r>
                  <a:rPr lang="en-US" altLang="zh-CN" dirty="0" err="1">
                    <a:latin typeface="+mn-ea"/>
                  </a:rPr>
                  <a:t>Fp</a:t>
                </a:r>
                <a:r>
                  <a:rPr lang="zh-CN" altLang="en-US" dirty="0">
                    <a:latin typeface="+mn-ea"/>
                  </a:rPr>
                  <a:t>上的椭圆曲线，常用到六个</a:t>
                </a:r>
                <a:r>
                  <a:rPr lang="zh-CN" altLang="en-US" dirty="0" smtClean="0">
                    <a:latin typeface="+mn-ea"/>
                  </a:rPr>
                  <a:t>参量</a:t>
                </a:r>
                <a:r>
                  <a:rPr lang="zh-CN" altLang="en-US" dirty="0">
                    <a:latin typeface="+mn-ea"/>
                  </a:rPr>
                  <a:t>：</a:t>
                </a:r>
                <a:endParaRPr lang="en-US" altLang="zh-CN" dirty="0" smtClean="0">
                  <a:latin typeface="+mn-ea"/>
                </a:endParaRPr>
              </a:p>
              <a:p>
                <a:pPr marL="109728" indent="0" algn="ctr">
                  <a:buNone/>
                </a:pPr>
                <a:r>
                  <a:rPr lang="en-US" altLang="zh-CN" dirty="0" smtClean="0">
                    <a:latin typeface="+mn-ea"/>
                  </a:rPr>
                  <a:t>T</a:t>
                </a:r>
                <a:r>
                  <a:rPr lang="en-US" altLang="zh-CN" dirty="0">
                    <a:latin typeface="+mn-ea"/>
                  </a:rPr>
                  <a:t>=(</a:t>
                </a:r>
                <a:r>
                  <a:rPr lang="en-US" altLang="zh-CN" dirty="0" smtClean="0">
                    <a:latin typeface="+mn-ea"/>
                  </a:rPr>
                  <a:t>p , a , b , G , n , h</a:t>
                </a:r>
                <a:r>
                  <a:rPr lang="en-US" altLang="zh-CN" dirty="0">
                    <a:latin typeface="+mn-ea"/>
                  </a:rPr>
                  <a:t>)</a:t>
                </a:r>
                <a:endParaRPr lang="en-US" altLang="zh-CN" dirty="0" smtClean="0">
                  <a:latin typeface="+mn-ea"/>
                </a:endParaRPr>
              </a:p>
              <a:p>
                <a:r>
                  <a:rPr lang="en-US" altLang="zh-CN" dirty="0" smtClean="0">
                    <a:latin typeface="+mn-ea"/>
                  </a:rPr>
                  <a:t>p </a:t>
                </a:r>
                <a:r>
                  <a:rPr lang="zh-CN" altLang="en-US" dirty="0">
                    <a:latin typeface="+mn-ea"/>
                  </a:rPr>
                  <a:t>、</a:t>
                </a:r>
                <a:r>
                  <a:rPr lang="en-US" altLang="zh-CN" dirty="0">
                    <a:latin typeface="+mn-ea"/>
                  </a:rPr>
                  <a:t>a </a:t>
                </a:r>
                <a:r>
                  <a:rPr lang="zh-CN" altLang="en-US" dirty="0">
                    <a:latin typeface="+mn-ea"/>
                  </a:rPr>
                  <a:t>、</a:t>
                </a:r>
                <a:r>
                  <a:rPr lang="en-US" altLang="zh-CN" dirty="0">
                    <a:latin typeface="+mn-ea"/>
                  </a:rPr>
                  <a:t>b </a:t>
                </a:r>
                <a:r>
                  <a:rPr lang="zh-CN" altLang="en-US" dirty="0">
                    <a:latin typeface="+mn-ea"/>
                  </a:rPr>
                  <a:t>用来确定一条椭圆曲线，</a:t>
                </a:r>
                <a:r>
                  <a:rPr lang="en-US" altLang="zh-CN" dirty="0">
                    <a:latin typeface="+mn-ea"/>
                  </a:rPr>
                  <a:t>G</a:t>
                </a:r>
                <a:r>
                  <a:rPr lang="zh-CN" altLang="en-US" dirty="0">
                    <a:latin typeface="+mn-ea"/>
                  </a:rPr>
                  <a:t>为基点，</a:t>
                </a:r>
                <a:r>
                  <a:rPr lang="en-US" altLang="zh-CN" dirty="0">
                    <a:latin typeface="+mn-ea"/>
                  </a:rPr>
                  <a:t>n</a:t>
                </a:r>
                <a:r>
                  <a:rPr lang="zh-CN" altLang="en-US" dirty="0">
                    <a:latin typeface="+mn-ea"/>
                  </a:rPr>
                  <a:t>为点</a:t>
                </a:r>
                <a:r>
                  <a:rPr lang="en-US" altLang="zh-CN" dirty="0">
                    <a:latin typeface="+mn-ea"/>
                  </a:rPr>
                  <a:t>G</a:t>
                </a:r>
                <a:r>
                  <a:rPr lang="zh-CN" altLang="en-US" dirty="0">
                    <a:latin typeface="+mn-ea"/>
                  </a:rPr>
                  <a:t>的</a:t>
                </a:r>
                <a:r>
                  <a:rPr lang="zh-CN" altLang="en-US" dirty="0" smtClean="0">
                    <a:latin typeface="+mn-ea"/>
                  </a:rPr>
                  <a:t>阶，</a:t>
                </a:r>
                <a:r>
                  <a:rPr lang="en-US" altLang="zh-CN" dirty="0" smtClean="0">
                    <a:latin typeface="+mn-ea"/>
                  </a:rPr>
                  <a:t>h </a:t>
                </a:r>
                <a:r>
                  <a:rPr lang="zh-CN" altLang="en-US" dirty="0">
                    <a:latin typeface="+mn-ea"/>
                  </a:rPr>
                  <a:t>是椭圆曲线上所有点的个数</a:t>
                </a:r>
                <a:r>
                  <a:rPr lang="en-US" altLang="zh-CN" dirty="0">
                    <a:latin typeface="+mn-ea"/>
                  </a:rPr>
                  <a:t>m</a:t>
                </a:r>
                <a:r>
                  <a:rPr lang="zh-CN" altLang="en-US" dirty="0">
                    <a:latin typeface="+mn-ea"/>
                  </a:rPr>
                  <a:t>与</a:t>
                </a:r>
                <a:r>
                  <a:rPr lang="en-US" altLang="zh-CN" dirty="0">
                    <a:latin typeface="+mn-ea"/>
                  </a:rPr>
                  <a:t>n</a:t>
                </a:r>
                <a:r>
                  <a:rPr lang="zh-CN" altLang="en-US" dirty="0">
                    <a:latin typeface="+mn-ea"/>
                  </a:rPr>
                  <a:t>相除的整数</a:t>
                </a:r>
                <a:r>
                  <a:rPr lang="zh-CN" altLang="en-US" dirty="0" smtClean="0">
                    <a:latin typeface="+mn-ea"/>
                  </a:rPr>
                  <a:t>部分</a:t>
                </a:r>
                <a:endParaRPr lang="zh-CN" altLang="en-US" dirty="0">
                  <a:latin typeface="+mn-ea"/>
                </a:endParaRPr>
              </a:p>
              <a:p>
                <a:r>
                  <a:rPr lang="zh-CN" altLang="en-US" dirty="0" smtClean="0">
                    <a:latin typeface="+mn-ea"/>
                  </a:rPr>
                  <a:t>参量</a:t>
                </a:r>
                <a:r>
                  <a:rPr lang="zh-CN" altLang="en-US" dirty="0">
                    <a:latin typeface="+mn-ea"/>
                  </a:rPr>
                  <a:t>值一般要求满足以下几个条件</a:t>
                </a:r>
                <a:r>
                  <a:rPr lang="zh-CN" altLang="en-US" dirty="0" smtClean="0">
                    <a:latin typeface="+mn-ea"/>
                  </a:rPr>
                  <a:t>：</a:t>
                </a:r>
                <a:endParaRPr lang="en-US" altLang="zh-CN" dirty="0" smtClean="0">
                  <a:latin typeface="+mn-ea"/>
                </a:endParaRPr>
              </a:p>
              <a:p>
                <a:pPr lvl="1"/>
                <a:r>
                  <a:rPr lang="en-US" altLang="zh-CN" dirty="0" smtClean="0">
                    <a:latin typeface="华文楷体" pitchFamily="2" charset="-122"/>
                    <a:ea typeface="华文楷体" pitchFamily="2" charset="-122"/>
                  </a:rPr>
                  <a:t>p </a:t>
                </a:r>
                <a:r>
                  <a:rPr lang="zh-CN" altLang="en-US" dirty="0" smtClean="0">
                    <a:latin typeface="华文楷体" pitchFamily="2" charset="-122"/>
                    <a:ea typeface="华文楷体" pitchFamily="2" charset="-122"/>
                  </a:rPr>
                  <a:t>越</a:t>
                </a:r>
                <a:r>
                  <a:rPr lang="zh-CN" altLang="en-US" dirty="0">
                    <a:latin typeface="华文楷体" pitchFamily="2" charset="-122"/>
                    <a:ea typeface="华文楷体" pitchFamily="2" charset="-122"/>
                  </a:rPr>
                  <a:t>大越安全，但越大，计算速度会变慢，</a:t>
                </a:r>
                <a:r>
                  <a:rPr lang="en-US" altLang="zh-CN" dirty="0">
                    <a:latin typeface="华文楷体" pitchFamily="2" charset="-122"/>
                    <a:ea typeface="华文楷体" pitchFamily="2" charset="-122"/>
                  </a:rPr>
                  <a:t>200</a:t>
                </a:r>
                <a:r>
                  <a:rPr lang="zh-CN" altLang="en-US" dirty="0">
                    <a:latin typeface="华文楷体" pitchFamily="2" charset="-122"/>
                    <a:ea typeface="华文楷体" pitchFamily="2" charset="-122"/>
                  </a:rPr>
                  <a:t>位左右可以满足一般安全</a:t>
                </a:r>
                <a:r>
                  <a:rPr lang="zh-CN" altLang="en-US" dirty="0" smtClean="0">
                    <a:latin typeface="华文楷体" pitchFamily="2" charset="-122"/>
                    <a:ea typeface="华文楷体" pitchFamily="2" charset="-122"/>
                  </a:rPr>
                  <a:t>要求</a:t>
                </a:r>
                <a:endParaRPr lang="en-US" altLang="zh-CN" dirty="0">
                  <a:latin typeface="华文楷体" pitchFamily="2" charset="-122"/>
                  <a:ea typeface="华文楷体" pitchFamily="2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𝑝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 ≠ 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𝑛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 × 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h</m:t>
                    </m:r>
                  </m:oMath>
                </a14:m>
                <a:endParaRPr lang="en-US" altLang="zh-CN" dirty="0">
                  <a:latin typeface="华文楷体" pitchFamily="2" charset="-122"/>
                  <a:ea typeface="华文楷体" pitchFamily="2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𝑝𝑡</m:t>
                    </m:r>
                    <m:r>
                      <a:rPr lang="en-US" altLang="zh-CN" i="1" dirty="0">
                        <a:latin typeface="Cambria Math"/>
                        <a:ea typeface="华文楷体" pitchFamily="2" charset="-122"/>
                      </a:rPr>
                      <m:t>≠1 (</m:t>
                    </m:r>
                    <m:r>
                      <a:rPr lang="en-US" altLang="zh-CN" i="1" dirty="0">
                        <a:latin typeface="Cambria Math"/>
                        <a:ea typeface="华文楷体" pitchFamily="2" charset="-122"/>
                      </a:rPr>
                      <m:t>𝑚𝑜𝑑</m:t>
                    </m:r>
                    <m:r>
                      <a:rPr lang="en-US" altLang="zh-CN" i="1" dirty="0">
                        <a:latin typeface="Cambria Math"/>
                        <a:ea typeface="华文楷体" pitchFamily="2" charset="-122"/>
                      </a:rPr>
                      <m:t> </m:t>
                    </m:r>
                    <m:r>
                      <a:rPr lang="en-US" altLang="zh-CN" i="1" dirty="0">
                        <a:latin typeface="Cambria Math"/>
                        <a:ea typeface="华文楷体" pitchFamily="2" charset="-122"/>
                      </a:rPr>
                      <m:t>𝑛</m:t>
                    </m:r>
                    <m:r>
                      <a:rPr lang="en-US" altLang="zh-CN" i="1" dirty="0">
                        <a:latin typeface="Cambria Math"/>
                        <a:ea typeface="华文楷体" pitchFamily="2" charset="-122"/>
                      </a:rPr>
                      <m:t>)</m:t>
                    </m:r>
                    <m:r>
                      <a:rPr lang="zh-CN" altLang="en-US" i="1" dirty="0">
                        <a:latin typeface="Cambria Math"/>
                        <a:ea typeface="华文楷体" pitchFamily="2" charset="-122"/>
                      </a:rPr>
                      <m:t>，</m:t>
                    </m:r>
                    <m:r>
                      <a:rPr lang="en-US" altLang="zh-CN" i="1" dirty="0">
                        <a:latin typeface="Cambria Math"/>
                        <a:ea typeface="华文楷体" pitchFamily="2" charset="-122"/>
                      </a:rPr>
                      <m:t>1≤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𝑡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&lt;20</m:t>
                    </m:r>
                  </m:oMath>
                </a14:m>
                <a:endParaRPr lang="en-US" altLang="zh-CN" dirty="0">
                  <a:latin typeface="华文楷体" pitchFamily="2" charset="-122"/>
                  <a:ea typeface="华文楷体" pitchFamily="2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4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/>
                            <a:ea typeface="华文楷体" pitchFamily="2" charset="-122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/>
                            <a:ea typeface="华文楷体" pitchFamily="2" charset="-122"/>
                          </a:rPr>
                          <m:t>𝑎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/>
                            <a:ea typeface="华文楷体" pitchFamily="2" charset="-122"/>
                          </a:rPr>
                          <m:t>3</m:t>
                        </m:r>
                      </m:sup>
                    </m:sSup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+ 27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/>
                            <a:ea typeface="华文楷体" pitchFamily="2" charset="-122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/>
                            <a:ea typeface="华文楷体" pitchFamily="2" charset="-122"/>
                          </a:rPr>
                          <m:t>𝑏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/>
                            <a:ea typeface="华文楷体" pitchFamily="2" charset="-122"/>
                          </a:rPr>
                          <m:t>2</m:t>
                        </m:r>
                      </m:sup>
                    </m:sSup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 ≠ 0 </m:t>
                    </m:r>
                    <m:r>
                      <a:rPr lang="en-US" altLang="zh-CN" i="1" dirty="0">
                        <a:latin typeface="Cambria Math"/>
                        <a:ea typeface="华文楷体" pitchFamily="2" charset="-122"/>
                      </a:rPr>
                      <m:t>(</m:t>
                    </m:r>
                    <m:r>
                      <a:rPr lang="en-US" altLang="zh-CN" i="1" dirty="0">
                        <a:latin typeface="Cambria Math"/>
                        <a:ea typeface="华文楷体" pitchFamily="2" charset="-122"/>
                      </a:rPr>
                      <m:t>𝑚𝑜𝑑</m:t>
                    </m:r>
                    <m:r>
                      <a:rPr lang="en-US" altLang="zh-CN" i="1" dirty="0">
                        <a:latin typeface="Cambria Math"/>
                        <a:ea typeface="华文楷体" pitchFamily="2" charset="-122"/>
                      </a:rPr>
                      <m:t> </m:t>
                    </m:r>
                    <m:r>
                      <a:rPr lang="en-US" altLang="zh-CN" i="1" dirty="0">
                        <a:latin typeface="Cambria Math"/>
                        <a:ea typeface="华文楷体" pitchFamily="2" charset="-122"/>
                      </a:rPr>
                      <m:t>𝑝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)</m:t>
                    </m:r>
                  </m:oMath>
                </a14:m>
                <a:endParaRPr lang="en-US" altLang="zh-CN" dirty="0">
                  <a:latin typeface="华文楷体" pitchFamily="2" charset="-122"/>
                  <a:ea typeface="华文楷体" pitchFamily="2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𝑛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 </m:t>
                    </m:r>
                    <m:r>
                      <a:rPr lang="zh-CN" altLang="en-US" i="1" dirty="0">
                        <a:latin typeface="Cambria Math"/>
                        <a:ea typeface="华文楷体" pitchFamily="2" charset="-122"/>
                      </a:rPr>
                      <m:t>为</m:t>
                    </m:r>
                    <m:r>
                      <a:rPr lang="zh-CN" altLang="en-US" i="1" dirty="0" smtClean="0">
                        <a:latin typeface="Cambria Math"/>
                        <a:ea typeface="华文楷体" pitchFamily="2" charset="-122"/>
                      </a:rPr>
                      <m:t>素数</m:t>
                    </m:r>
                  </m:oMath>
                </a14:m>
                <a:endParaRPr lang="en-US" altLang="zh-CN" dirty="0">
                  <a:latin typeface="华文楷体" pitchFamily="2" charset="-122"/>
                  <a:ea typeface="华文楷体" pitchFamily="2" charset="-122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h</m:t>
                    </m:r>
                    <m:r>
                      <a:rPr lang="en-US" altLang="zh-CN" i="1" dirty="0">
                        <a:latin typeface="Cambria Math"/>
                        <a:ea typeface="华文楷体" pitchFamily="2" charset="-122"/>
                      </a:rPr>
                      <m:t>≤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4</m:t>
                    </m:r>
                  </m:oMath>
                </a14:m>
                <a:endParaRPr lang="zh-CN" altLang="en-US" dirty="0">
                  <a:latin typeface="华文楷体" pitchFamily="2" charset="-122"/>
                  <a:ea typeface="华文楷体" pitchFamily="2" charset="-122"/>
                </a:endParaRPr>
              </a:p>
              <a:p>
                <a:endParaRPr lang="zh-CN" altLang="en-US" dirty="0">
                  <a:latin typeface="华文宋体" pitchFamily="2" charset="-122"/>
                  <a:ea typeface="华文宋体" pitchFamily="2" charset="-122"/>
                </a:endParaRPr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830" r="-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椭圆曲线上的加密</a:t>
            </a:r>
            <a:r>
              <a:rPr lang="en-US" altLang="zh-CN" dirty="0"/>
              <a:t>/</a:t>
            </a:r>
            <a:r>
              <a:rPr lang="zh-CN" altLang="en-US" dirty="0"/>
              <a:t>解密</a:t>
            </a:r>
            <a:r>
              <a:rPr lang="en-US" altLang="zh-CN" dirty="0" smtClean="0"/>
              <a:t>-</a:t>
            </a:r>
            <a:r>
              <a:rPr lang="zh-CN" altLang="en-US" dirty="0" smtClean="0"/>
              <a:t>参数选择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002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dirty="0" smtClean="0">
                    <a:latin typeface="+mn-ea"/>
                  </a:rPr>
                  <a:t>签名过程：</a:t>
                </a:r>
                <a:endParaRPr lang="en-US" altLang="zh-CN" dirty="0" smtClean="0">
                  <a:latin typeface="+mn-ea"/>
                </a:endParaRPr>
              </a:p>
              <a:p>
                <a:pPr marL="850392" lvl="1" indent="-457200">
                  <a:buFont typeface="+mj-ea"/>
                  <a:buAutoNum type="circleNumDbPlain"/>
                </a:pPr>
                <a:r>
                  <a:rPr lang="zh-CN" altLang="en-US" dirty="0" smtClean="0">
                    <a:latin typeface="华文楷体" pitchFamily="2" charset="-122"/>
                    <a:ea typeface="华文楷体" pitchFamily="2" charset="-122"/>
                  </a:rPr>
                  <a:t>选择</a:t>
                </a:r>
                <a:r>
                  <a:rPr lang="zh-CN" altLang="en-US" dirty="0">
                    <a:latin typeface="华文楷体" pitchFamily="2" charset="-122"/>
                    <a:ea typeface="华文楷体" pitchFamily="2" charset="-122"/>
                  </a:rPr>
                  <a:t>一条椭圆曲线</a:t>
                </a:r>
                <a:r>
                  <a:rPr lang="en-US" altLang="zh-CN" dirty="0" err="1" smtClean="0">
                    <a:latin typeface="华文楷体" pitchFamily="2" charset="-122"/>
                    <a:ea typeface="华文楷体" pitchFamily="2" charset="-122"/>
                  </a:rPr>
                  <a:t>Ep</a:t>
                </a:r>
                <a:r>
                  <a:rPr lang="en-US" altLang="zh-CN" dirty="0" smtClean="0">
                    <a:latin typeface="华文楷体" pitchFamily="2" charset="-122"/>
                    <a:ea typeface="华文楷体" pitchFamily="2" charset="-122"/>
                  </a:rPr>
                  <a:t>(a , b</a:t>
                </a:r>
                <a:r>
                  <a:rPr lang="en-US" altLang="zh-CN" dirty="0">
                    <a:latin typeface="华文楷体" pitchFamily="2" charset="-122"/>
                    <a:ea typeface="华文楷体" pitchFamily="2" charset="-122"/>
                  </a:rPr>
                  <a:t>)</a:t>
                </a:r>
                <a:r>
                  <a:rPr lang="zh-CN" altLang="en-US" dirty="0">
                    <a:latin typeface="华文楷体" pitchFamily="2" charset="-122"/>
                    <a:ea typeface="华文楷体" pitchFamily="2" charset="-122"/>
                  </a:rPr>
                  <a:t>，和基点</a:t>
                </a:r>
                <a:r>
                  <a:rPr lang="en-US" altLang="zh-CN" dirty="0">
                    <a:latin typeface="华文楷体" pitchFamily="2" charset="-122"/>
                    <a:ea typeface="华文楷体" pitchFamily="2" charset="-122"/>
                  </a:rPr>
                  <a:t>G</a:t>
                </a:r>
                <a:r>
                  <a:rPr lang="zh-CN" altLang="en-US" dirty="0" smtClean="0">
                    <a:latin typeface="华文楷体" pitchFamily="2" charset="-122"/>
                    <a:ea typeface="华文楷体" pitchFamily="2" charset="-122"/>
                  </a:rPr>
                  <a:t>；</a:t>
                </a:r>
                <a:endParaRPr lang="en-US" altLang="zh-CN" dirty="0">
                  <a:latin typeface="华文楷体" pitchFamily="2" charset="-122"/>
                  <a:ea typeface="华文楷体" pitchFamily="2" charset="-122"/>
                </a:endParaRPr>
              </a:p>
              <a:p>
                <a:pPr marL="850392" lvl="1" indent="-457200">
                  <a:buFont typeface="+mj-ea"/>
                  <a:buAutoNum type="circleNumDbPlain"/>
                </a:pPr>
                <a:r>
                  <a:rPr lang="zh-CN" altLang="en-US" dirty="0" smtClean="0">
                    <a:latin typeface="华文楷体" pitchFamily="2" charset="-122"/>
                    <a:ea typeface="华文楷体" pitchFamily="2" charset="-122"/>
                  </a:rPr>
                  <a:t>选择</a:t>
                </a:r>
                <a:r>
                  <a:rPr lang="zh-CN" altLang="en-US" dirty="0">
                    <a:latin typeface="华文楷体" pitchFamily="2" charset="-122"/>
                    <a:ea typeface="华文楷体" pitchFamily="2" charset="-122"/>
                  </a:rPr>
                  <a:t>私有密钥</a:t>
                </a:r>
                <a:r>
                  <a:rPr lang="en-US" altLang="zh-CN" dirty="0">
                    <a:latin typeface="华文楷体" pitchFamily="2" charset="-122"/>
                    <a:ea typeface="华文楷体" pitchFamily="2" charset="-122"/>
                  </a:rPr>
                  <a:t>k</a:t>
                </a:r>
                <a:r>
                  <a:rPr lang="zh-CN" altLang="en-US" dirty="0">
                    <a:latin typeface="华文楷体" pitchFamily="2" charset="-122"/>
                    <a:ea typeface="华文楷体" pitchFamily="2" charset="-122"/>
                  </a:rPr>
                  <a:t>（</a:t>
                </a:r>
                <a:r>
                  <a:rPr lang="en-US" altLang="zh-CN" dirty="0">
                    <a:latin typeface="华文楷体" pitchFamily="2" charset="-122"/>
                    <a:ea typeface="华文楷体" pitchFamily="2" charset="-122"/>
                  </a:rPr>
                  <a:t>k&lt;n</a:t>
                </a:r>
                <a:r>
                  <a:rPr lang="zh-CN" altLang="en-US" dirty="0">
                    <a:latin typeface="华文楷体" pitchFamily="2" charset="-122"/>
                    <a:ea typeface="华文楷体" pitchFamily="2" charset="-122"/>
                  </a:rPr>
                  <a:t>，</a:t>
                </a:r>
                <a:r>
                  <a:rPr lang="en-US" altLang="zh-CN" dirty="0">
                    <a:latin typeface="华文楷体" pitchFamily="2" charset="-122"/>
                    <a:ea typeface="华文楷体" pitchFamily="2" charset="-122"/>
                  </a:rPr>
                  <a:t>n</a:t>
                </a:r>
                <a:r>
                  <a:rPr lang="zh-CN" altLang="en-US" dirty="0">
                    <a:latin typeface="华文楷体" pitchFamily="2" charset="-122"/>
                    <a:ea typeface="华文楷体" pitchFamily="2" charset="-122"/>
                  </a:rPr>
                  <a:t>为</a:t>
                </a:r>
                <a:r>
                  <a:rPr lang="en-US" altLang="zh-CN" dirty="0">
                    <a:latin typeface="华文楷体" pitchFamily="2" charset="-122"/>
                    <a:ea typeface="华文楷体" pitchFamily="2" charset="-122"/>
                  </a:rPr>
                  <a:t>G</a:t>
                </a:r>
                <a:r>
                  <a:rPr lang="zh-CN" altLang="en-US" dirty="0">
                    <a:latin typeface="华文楷体" pitchFamily="2" charset="-122"/>
                    <a:ea typeface="华文楷体" pitchFamily="2" charset="-122"/>
                  </a:rPr>
                  <a:t>的阶），利用基点</a:t>
                </a:r>
                <a:r>
                  <a:rPr lang="en-US" altLang="zh-CN" dirty="0">
                    <a:latin typeface="华文楷体" pitchFamily="2" charset="-122"/>
                    <a:ea typeface="华文楷体" pitchFamily="2" charset="-122"/>
                  </a:rPr>
                  <a:t>G</a:t>
                </a:r>
                <a:r>
                  <a:rPr lang="zh-CN" altLang="en-US" dirty="0">
                    <a:latin typeface="华文楷体" pitchFamily="2" charset="-122"/>
                    <a:ea typeface="华文楷体" pitchFamily="2" charset="-122"/>
                  </a:rPr>
                  <a:t>计算公开密钥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𝐾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 =</m:t>
                    </m:r>
                    <m:r>
                      <a:rPr lang="en-US" altLang="zh-CN" b="0" i="1" dirty="0" smtClean="0">
                        <a:latin typeface="Cambria Math"/>
                        <a:ea typeface="华文楷体" pitchFamily="2" charset="-122"/>
                      </a:rPr>
                      <m:t>𝑘𝐺</m:t>
                    </m:r>
                  </m:oMath>
                </a14:m>
                <a:r>
                  <a:rPr lang="zh-CN" altLang="en-US" dirty="0" smtClean="0">
                    <a:latin typeface="华文楷体" pitchFamily="2" charset="-122"/>
                    <a:ea typeface="华文楷体" pitchFamily="2" charset="-122"/>
                  </a:rPr>
                  <a:t>；</a:t>
                </a:r>
                <a:endParaRPr lang="en-US" altLang="zh-CN" dirty="0" smtClean="0">
                  <a:latin typeface="华文楷体" pitchFamily="2" charset="-122"/>
                  <a:ea typeface="华文楷体" pitchFamily="2" charset="-122"/>
                </a:endParaRPr>
              </a:p>
              <a:p>
                <a:pPr marL="850392" lvl="1" indent="-457200">
                  <a:buFont typeface="+mj-ea"/>
                  <a:buAutoNum type="circleNumDbPlain"/>
                </a:pPr>
                <a:r>
                  <a:rPr lang="zh-CN" altLang="en-US" dirty="0" smtClean="0">
                    <a:latin typeface="华文楷体" pitchFamily="2" charset="-122"/>
                    <a:ea typeface="华文楷体" pitchFamily="2" charset="-122"/>
                  </a:rPr>
                  <a:t>产生</a:t>
                </a:r>
                <a:r>
                  <a:rPr lang="zh-CN" altLang="en-US" dirty="0">
                    <a:latin typeface="华文楷体" pitchFamily="2" charset="-122"/>
                    <a:ea typeface="华文楷体" pitchFamily="2" charset="-122"/>
                  </a:rPr>
                  <a:t>一个随机整数</a:t>
                </a:r>
                <a:r>
                  <a:rPr lang="en-US" altLang="zh-CN" dirty="0">
                    <a:latin typeface="华文楷体" pitchFamily="2" charset="-122"/>
                    <a:ea typeface="华文楷体" pitchFamily="2" charset="-122"/>
                  </a:rPr>
                  <a:t>r</a:t>
                </a:r>
                <a:r>
                  <a:rPr lang="zh-CN" altLang="en-US" dirty="0">
                    <a:latin typeface="华文楷体" pitchFamily="2" charset="-122"/>
                    <a:ea typeface="华文楷体" pitchFamily="2" charset="-122"/>
                  </a:rPr>
                  <a:t>（</a:t>
                </a:r>
                <a:r>
                  <a:rPr lang="en-US" altLang="zh-CN" dirty="0">
                    <a:latin typeface="华文楷体" pitchFamily="2" charset="-122"/>
                    <a:ea typeface="华文楷体" pitchFamily="2" charset="-122"/>
                  </a:rPr>
                  <a:t>r&lt;n</a:t>
                </a:r>
                <a:r>
                  <a:rPr lang="zh-CN" altLang="en-US" dirty="0">
                    <a:latin typeface="华文楷体" pitchFamily="2" charset="-122"/>
                    <a:ea typeface="华文楷体" pitchFamily="2" charset="-122"/>
                  </a:rPr>
                  <a:t>），计算点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𝑅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=</m:t>
                    </m:r>
                    <m:r>
                      <a:rPr lang="en-US" altLang="zh-CN" b="0" i="1" dirty="0" smtClean="0">
                        <a:latin typeface="Cambria Math"/>
                        <a:ea typeface="华文楷体" pitchFamily="2" charset="-122"/>
                      </a:rPr>
                      <m:t>𝑟𝐺</m:t>
                    </m:r>
                  </m:oMath>
                </a14:m>
                <a:r>
                  <a:rPr lang="zh-CN" altLang="en-US" dirty="0" smtClean="0">
                    <a:latin typeface="华文楷体" pitchFamily="2" charset="-122"/>
                    <a:ea typeface="华文楷体" pitchFamily="2" charset="-122"/>
                  </a:rPr>
                  <a:t>；</a:t>
                </a:r>
                <a:endParaRPr lang="en-US" altLang="zh-CN" dirty="0">
                  <a:latin typeface="华文楷体" pitchFamily="2" charset="-122"/>
                  <a:ea typeface="华文楷体" pitchFamily="2" charset="-122"/>
                </a:endParaRPr>
              </a:p>
              <a:p>
                <a:pPr marL="850392" lvl="1" indent="-457200">
                  <a:buFont typeface="+mj-ea"/>
                  <a:buAutoNum type="circleNumDbPlain"/>
                </a:pPr>
                <a:r>
                  <a:rPr lang="zh-CN" altLang="en-US" dirty="0" smtClean="0">
                    <a:latin typeface="华文楷体" pitchFamily="2" charset="-122"/>
                    <a:ea typeface="华文楷体" pitchFamily="2" charset="-122"/>
                  </a:rPr>
                  <a:t>计算</a:t>
                </a:r>
                <a:r>
                  <a:rPr lang="en-US" altLang="zh-CN" dirty="0" smtClean="0">
                    <a:latin typeface="华文楷体" pitchFamily="2" charset="-122"/>
                    <a:ea typeface="华文楷体" pitchFamily="2" charset="-122"/>
                  </a:rPr>
                  <a:t>SHA</a:t>
                </a:r>
                <a:r>
                  <a:rPr lang="zh-CN" altLang="en-US" dirty="0" smtClean="0">
                    <a:latin typeface="华文楷体" pitchFamily="2" charset="-122"/>
                    <a:ea typeface="华文楷体" pitchFamily="2" charset="-122"/>
                  </a:rPr>
                  <a:t>值</a:t>
                </a:r>
                <a:r>
                  <a:rPr lang="zh-CN" altLang="en-US" dirty="0">
                    <a:latin typeface="华文楷体" pitchFamily="2" charset="-122"/>
                    <a:ea typeface="华文楷体" pitchFamily="2" charset="-122"/>
                  </a:rPr>
                  <a:t>，即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𝐻𝑎𝑠h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=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𝑆𝐻𝐴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(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𝑢𝑠𝑒𝑟𝑛𝑎𝑚𝑒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 , 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𝑥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 , 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𝑦</m:t>
                    </m:r>
                    <m:r>
                      <a:rPr lang="en-US" altLang="zh-CN" i="1" dirty="0">
                        <a:latin typeface="Cambria Math"/>
                        <a:ea typeface="华文楷体" pitchFamily="2" charset="-122"/>
                      </a:rPr>
                      <m:t>)</m:t>
                    </m:r>
                  </m:oMath>
                </a14:m>
                <a:r>
                  <a:rPr lang="zh-CN" altLang="en-US" dirty="0" smtClean="0">
                    <a:latin typeface="华文楷体" pitchFamily="2" charset="-122"/>
                    <a:ea typeface="华文楷体" pitchFamily="2" charset="-122"/>
                  </a:rPr>
                  <a:t>；</a:t>
                </a:r>
                <a:endParaRPr lang="en-US" altLang="zh-CN" dirty="0">
                  <a:latin typeface="华文楷体" pitchFamily="2" charset="-122"/>
                  <a:ea typeface="华文楷体" pitchFamily="2" charset="-122"/>
                </a:endParaRPr>
              </a:p>
              <a:p>
                <a:pPr marL="850392" lvl="1" indent="-457200">
                  <a:buFont typeface="+mj-ea"/>
                  <a:buAutoNum type="circleNumDbPlain"/>
                </a:pPr>
                <a:r>
                  <a:rPr lang="zh-CN" altLang="en-US" dirty="0" smtClean="0">
                    <a:latin typeface="华文楷体" pitchFamily="2" charset="-122"/>
                    <a:ea typeface="华文楷体" pitchFamily="2" charset="-122"/>
                  </a:rPr>
                  <a:t>计算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𝑠𝑛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≡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𝑟</m:t>
                    </m:r>
                    <m:r>
                      <a:rPr lang="en-US" altLang="zh-CN" i="1" dirty="0">
                        <a:latin typeface="Cambria Math"/>
                        <a:ea typeface="华文楷体" pitchFamily="2" charset="-122"/>
                      </a:rPr>
                      <m:t>−</m:t>
                    </m:r>
                    <m:r>
                      <a:rPr lang="en-US" altLang="zh-CN" i="1" dirty="0">
                        <a:latin typeface="Cambria Math"/>
                        <a:ea typeface="华文楷体" pitchFamily="2" charset="-122"/>
                      </a:rPr>
                      <m:t>𝐻𝑎𝑠h</m:t>
                    </m:r>
                    <m:r>
                      <a:rPr lang="en-US" altLang="zh-CN" i="1" dirty="0">
                        <a:latin typeface="Cambria Math"/>
                        <a:ea typeface="华文楷体" pitchFamily="2" charset="-122"/>
                      </a:rPr>
                      <m:t>∗</m:t>
                    </m:r>
                    <m:r>
                      <a:rPr lang="en-US" altLang="zh-CN" i="1" dirty="0">
                        <a:latin typeface="Cambria Math"/>
                        <a:ea typeface="华文楷体" pitchFamily="2" charset="-122"/>
                      </a:rPr>
                      <m:t>𝑘</m:t>
                    </m:r>
                    <m:r>
                      <a:rPr lang="en-US" altLang="zh-CN" i="1" dirty="0">
                        <a:latin typeface="Cambria Math"/>
                        <a:ea typeface="华文楷体" pitchFamily="2" charset="-122"/>
                      </a:rPr>
                      <m:t> (</m:t>
                    </m:r>
                    <m:r>
                      <a:rPr lang="en-US" altLang="zh-CN" i="1" dirty="0">
                        <a:latin typeface="Cambria Math"/>
                        <a:ea typeface="华文楷体" pitchFamily="2" charset="-122"/>
                      </a:rPr>
                      <m:t>𝑚𝑜𝑑</m:t>
                    </m:r>
                    <m:r>
                      <a:rPr lang="en-US" altLang="zh-CN" i="1" dirty="0">
                        <a:latin typeface="Cambria Math"/>
                        <a:ea typeface="华文楷体" pitchFamily="2" charset="-122"/>
                      </a:rPr>
                      <m:t> </m:t>
                    </m:r>
                    <m:r>
                      <a:rPr lang="en-US" altLang="zh-CN" i="1" dirty="0">
                        <a:latin typeface="Cambria Math"/>
                        <a:ea typeface="华文楷体" pitchFamily="2" charset="-122"/>
                      </a:rPr>
                      <m:t>𝑛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)</m:t>
                    </m:r>
                  </m:oMath>
                </a14:m>
                <a:r>
                  <a:rPr lang="zh-CN" altLang="en-US" dirty="0" smtClean="0">
                    <a:latin typeface="华文楷体" pitchFamily="2" charset="-122"/>
                    <a:ea typeface="华文楷体" pitchFamily="2" charset="-122"/>
                  </a:rPr>
                  <a:t>；</a:t>
                </a:r>
                <a:endParaRPr lang="en-US" altLang="zh-CN" dirty="0">
                  <a:latin typeface="华文楷体" pitchFamily="2" charset="-122"/>
                  <a:ea typeface="华文楷体" pitchFamily="2" charset="-122"/>
                </a:endParaRPr>
              </a:p>
              <a:p>
                <a:pPr marL="850392" lvl="1" indent="-457200">
                  <a:buFont typeface="+mj-ea"/>
                  <a:buAutoNum type="circleNumDbPlain"/>
                </a:pPr>
                <a:r>
                  <a:rPr lang="zh-CN" altLang="en-US" dirty="0" smtClean="0">
                    <a:latin typeface="华文楷体" pitchFamily="2" charset="-122"/>
                    <a:ea typeface="华文楷体" pitchFamily="2" charset="-122"/>
                  </a:rPr>
                  <a:t>将</a:t>
                </a:r>
                <a:r>
                  <a:rPr lang="en-US" altLang="zh-CN" dirty="0" err="1" smtClean="0">
                    <a:latin typeface="华文楷体" pitchFamily="2" charset="-122"/>
                    <a:ea typeface="华文楷体" pitchFamily="2" charset="-122"/>
                  </a:rPr>
                  <a:t>sn</a:t>
                </a:r>
                <a:r>
                  <a:rPr lang="zh-CN" altLang="en-US" dirty="0" smtClean="0">
                    <a:latin typeface="华文楷体" pitchFamily="2" charset="-122"/>
                    <a:ea typeface="华文楷体" pitchFamily="2" charset="-122"/>
                  </a:rPr>
                  <a:t>和</a:t>
                </a:r>
                <a:r>
                  <a:rPr lang="en-US" altLang="zh-CN" dirty="0">
                    <a:latin typeface="华文楷体" pitchFamily="2" charset="-122"/>
                    <a:ea typeface="华文楷体" pitchFamily="2" charset="-122"/>
                  </a:rPr>
                  <a:t>Hash</a:t>
                </a:r>
                <a:r>
                  <a:rPr lang="zh-CN" altLang="en-US" dirty="0" smtClean="0">
                    <a:latin typeface="华文楷体" pitchFamily="2" charset="-122"/>
                    <a:ea typeface="华文楷体" pitchFamily="2" charset="-122"/>
                  </a:rPr>
                  <a:t>作为用户名</a:t>
                </a:r>
                <a:r>
                  <a:rPr lang="en-US" altLang="zh-CN" dirty="0">
                    <a:latin typeface="华文楷体" pitchFamily="2" charset="-122"/>
                    <a:ea typeface="华文楷体" pitchFamily="2" charset="-122"/>
                  </a:rPr>
                  <a:t>username</a:t>
                </a:r>
                <a:r>
                  <a:rPr lang="zh-CN" altLang="en-US" dirty="0">
                    <a:latin typeface="华文楷体" pitchFamily="2" charset="-122"/>
                    <a:ea typeface="华文楷体" pitchFamily="2" charset="-122"/>
                  </a:rPr>
                  <a:t>的序列号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椭圆曲线上的签名</a:t>
            </a:r>
            <a:r>
              <a:rPr lang="en-US" altLang="zh-CN" dirty="0" smtClean="0"/>
              <a:t>-</a:t>
            </a:r>
            <a:r>
              <a:rPr lang="zh-CN" altLang="en-US" dirty="0" smtClean="0"/>
              <a:t>软件</a:t>
            </a:r>
            <a:r>
              <a:rPr lang="zh-CN" altLang="en-US" dirty="0"/>
              <a:t>注册</a:t>
            </a:r>
            <a:r>
              <a:rPr lang="zh-CN" altLang="en-US" dirty="0" smtClean="0"/>
              <a:t>保护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624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zh-CN" altLang="en-US" sz="2600" dirty="0" smtClean="0">
                    <a:latin typeface="+mn-ea"/>
                  </a:rPr>
                  <a:t>验证过程</a:t>
                </a:r>
                <a:r>
                  <a:rPr lang="zh-CN" altLang="en-US" sz="2200" dirty="0" smtClean="0">
                    <a:latin typeface="+mn-ea"/>
                  </a:rPr>
                  <a:t>（</a:t>
                </a:r>
                <a:r>
                  <a:rPr lang="zh-CN" altLang="en-US" sz="2200" dirty="0">
                    <a:latin typeface="+mn-ea"/>
                  </a:rPr>
                  <a:t>软件中存有椭圆曲线</a:t>
                </a:r>
                <a:r>
                  <a:rPr lang="en-US" altLang="zh-CN" sz="2200" dirty="0" err="1" smtClean="0">
                    <a:latin typeface="+mn-ea"/>
                  </a:rPr>
                  <a:t>Ep</a:t>
                </a:r>
                <a:r>
                  <a:rPr lang="en-US" altLang="zh-CN" sz="2200" dirty="0" smtClean="0">
                    <a:latin typeface="+mn-ea"/>
                  </a:rPr>
                  <a:t>(a , b</a:t>
                </a:r>
                <a:r>
                  <a:rPr lang="en-US" altLang="zh-CN" sz="2200" dirty="0">
                    <a:latin typeface="+mn-ea"/>
                  </a:rPr>
                  <a:t>)</a:t>
                </a:r>
                <a:r>
                  <a:rPr lang="zh-CN" altLang="en-US" sz="2200" dirty="0">
                    <a:latin typeface="+mn-ea"/>
                  </a:rPr>
                  <a:t>，和基点</a:t>
                </a:r>
                <a:r>
                  <a:rPr lang="en-US" altLang="zh-CN" sz="2200" dirty="0">
                    <a:latin typeface="+mn-ea"/>
                  </a:rPr>
                  <a:t>G</a:t>
                </a:r>
                <a:r>
                  <a:rPr lang="zh-CN" altLang="en-US" sz="2200" dirty="0">
                    <a:latin typeface="+mn-ea"/>
                  </a:rPr>
                  <a:t>，公开密钥</a:t>
                </a:r>
                <a:r>
                  <a:rPr lang="en-US" altLang="zh-CN" sz="2200" dirty="0">
                    <a:latin typeface="+mn-ea"/>
                  </a:rPr>
                  <a:t>K</a:t>
                </a:r>
                <a:r>
                  <a:rPr lang="zh-CN" altLang="en-US" sz="2200" dirty="0" smtClean="0">
                    <a:latin typeface="+mn-ea"/>
                  </a:rPr>
                  <a:t>）：</a:t>
                </a:r>
                <a:endParaRPr lang="en-US" altLang="zh-CN" sz="2200" dirty="0" smtClean="0">
                  <a:latin typeface="+mn-ea"/>
                </a:endParaRPr>
              </a:p>
              <a:p>
                <a:pPr marL="850392" lvl="1" indent="-457200">
                  <a:buFont typeface="+mj-ea"/>
                  <a:buAutoNum type="circleNumDbPlain"/>
                </a:pPr>
                <a:r>
                  <a:rPr lang="zh-CN" altLang="en-US" dirty="0" smtClean="0">
                    <a:latin typeface="华文楷体" pitchFamily="2" charset="-122"/>
                    <a:ea typeface="华文楷体" pitchFamily="2" charset="-122"/>
                  </a:rPr>
                  <a:t>从</a:t>
                </a:r>
                <a:r>
                  <a:rPr lang="zh-CN" altLang="en-US" dirty="0">
                    <a:latin typeface="华文楷体" pitchFamily="2" charset="-122"/>
                    <a:ea typeface="华文楷体" pitchFamily="2" charset="-122"/>
                  </a:rPr>
                  <a:t>用户输入的序列号中，提取</a:t>
                </a:r>
                <a:r>
                  <a:rPr lang="en-US" altLang="zh-CN" dirty="0" err="1">
                    <a:latin typeface="华文楷体" pitchFamily="2" charset="-122"/>
                    <a:ea typeface="华文楷体" pitchFamily="2" charset="-122"/>
                  </a:rPr>
                  <a:t>sn</a:t>
                </a:r>
                <a:r>
                  <a:rPr lang="zh-CN" altLang="en-US" dirty="0">
                    <a:latin typeface="华文楷体" pitchFamily="2" charset="-122"/>
                    <a:ea typeface="华文楷体" pitchFamily="2" charset="-122"/>
                  </a:rPr>
                  <a:t>以及</a:t>
                </a:r>
                <a:r>
                  <a:rPr lang="en-US" altLang="zh-CN" dirty="0">
                    <a:latin typeface="华文楷体" pitchFamily="2" charset="-122"/>
                    <a:ea typeface="华文楷体" pitchFamily="2" charset="-122"/>
                  </a:rPr>
                  <a:t>Hash</a:t>
                </a:r>
                <a:r>
                  <a:rPr lang="zh-CN" altLang="en-US" dirty="0" smtClean="0">
                    <a:latin typeface="华文楷体" pitchFamily="2" charset="-122"/>
                    <a:ea typeface="华文楷体" pitchFamily="2" charset="-122"/>
                  </a:rPr>
                  <a:t>；</a:t>
                </a:r>
                <a:endParaRPr lang="en-US" altLang="zh-CN" dirty="0">
                  <a:latin typeface="华文楷体" pitchFamily="2" charset="-122"/>
                  <a:ea typeface="华文楷体" pitchFamily="2" charset="-122"/>
                </a:endParaRPr>
              </a:p>
              <a:p>
                <a:pPr marL="850392" lvl="1" indent="-457200">
                  <a:buFont typeface="+mj-ea"/>
                  <a:buAutoNum type="circleNumDbPlain"/>
                </a:pPr>
                <a:r>
                  <a:rPr lang="zh-CN" altLang="en-US" dirty="0" smtClean="0">
                    <a:latin typeface="华文楷体" pitchFamily="2" charset="-122"/>
                    <a:ea typeface="华文楷体" pitchFamily="2" charset="-122"/>
                  </a:rPr>
                  <a:t>计算</a:t>
                </a:r>
                <a:r>
                  <a:rPr lang="zh-CN" altLang="en-US" dirty="0">
                    <a:latin typeface="华文楷体" pitchFamily="2" charset="-122"/>
                    <a:ea typeface="华文楷体" pitchFamily="2" charset="-122"/>
                  </a:rPr>
                  <a:t>点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𝑅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≡</m:t>
                    </m:r>
                    <m:r>
                      <a:rPr lang="en-US" altLang="zh-CN" b="0" i="1" dirty="0" smtClean="0">
                        <a:latin typeface="Cambria Math"/>
                        <a:ea typeface="华文楷体" pitchFamily="2" charset="-122"/>
                      </a:rPr>
                      <m:t>𝑠𝑛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∗</m:t>
                    </m:r>
                    <m:r>
                      <a:rPr lang="en-US" altLang="zh-CN" b="0" i="1" dirty="0" smtClean="0">
                        <a:latin typeface="Cambria Math"/>
                        <a:ea typeface="华文楷体" pitchFamily="2" charset="-122"/>
                      </a:rPr>
                      <m:t>𝐺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+</m:t>
                    </m:r>
                    <m:r>
                      <a:rPr lang="en-US" altLang="zh-CN" b="0" i="1" dirty="0" smtClean="0">
                        <a:latin typeface="Cambria Math"/>
                        <a:ea typeface="华文楷体" pitchFamily="2" charset="-122"/>
                      </a:rPr>
                      <m:t>𝐻𝑎𝑠h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∗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𝐾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 (</m:t>
                    </m:r>
                    <m:r>
                      <a:rPr lang="en-US" altLang="zh-CN" i="1" dirty="0">
                        <a:latin typeface="Cambria Math"/>
                        <a:ea typeface="华文楷体" pitchFamily="2" charset="-122"/>
                      </a:rPr>
                      <m:t>𝑚𝑜𝑑</m:t>
                    </m:r>
                    <m:r>
                      <a:rPr lang="en-US" altLang="zh-CN" i="1" dirty="0">
                        <a:latin typeface="Cambria Math"/>
                        <a:ea typeface="华文楷体" pitchFamily="2" charset="-122"/>
                      </a:rPr>
                      <m:t> </m:t>
                    </m:r>
                    <m:r>
                      <a:rPr lang="en-US" altLang="zh-CN" i="1" dirty="0">
                        <a:latin typeface="Cambria Math"/>
                        <a:ea typeface="华文楷体" pitchFamily="2" charset="-122"/>
                      </a:rPr>
                      <m:t>𝑝</m:t>
                    </m:r>
                    <m:r>
                      <a:rPr lang="en-US" altLang="zh-CN" i="1" dirty="0">
                        <a:latin typeface="Cambria Math"/>
                        <a:ea typeface="华文楷体" pitchFamily="2" charset="-122"/>
                      </a:rPr>
                      <m:t>)</m:t>
                    </m:r>
                  </m:oMath>
                </a14:m>
                <a:r>
                  <a:rPr lang="zh-CN" altLang="en-US" dirty="0">
                    <a:latin typeface="华文楷体" pitchFamily="2" charset="-122"/>
                    <a:ea typeface="华文楷体" pitchFamily="2" charset="-122"/>
                  </a:rPr>
                  <a:t>，如果</a:t>
                </a:r>
                <a:r>
                  <a:rPr lang="en-US" altLang="zh-CN" dirty="0" err="1">
                    <a:latin typeface="华文楷体" pitchFamily="2" charset="-122"/>
                    <a:ea typeface="华文楷体" pitchFamily="2" charset="-122"/>
                  </a:rPr>
                  <a:t>sn</a:t>
                </a:r>
                <a:r>
                  <a:rPr lang="zh-CN" altLang="en-US" dirty="0">
                    <a:latin typeface="华文楷体" pitchFamily="2" charset="-122"/>
                    <a:ea typeface="华文楷体" pitchFamily="2" charset="-122"/>
                  </a:rPr>
                  <a:t>、</a:t>
                </a:r>
                <a:r>
                  <a:rPr lang="en-US" altLang="zh-CN" dirty="0">
                    <a:latin typeface="华文楷体" pitchFamily="2" charset="-122"/>
                    <a:ea typeface="华文楷体" pitchFamily="2" charset="-122"/>
                  </a:rPr>
                  <a:t>Hash</a:t>
                </a:r>
                <a:r>
                  <a:rPr lang="zh-CN" altLang="en-US" dirty="0">
                    <a:latin typeface="华文楷体" pitchFamily="2" charset="-122"/>
                    <a:ea typeface="华文楷体" pitchFamily="2" charset="-122"/>
                  </a:rPr>
                  <a:t>正确，其值等于软件作者签名过程中点</a:t>
                </a:r>
                <a:r>
                  <a:rPr lang="en-US" altLang="zh-CN" dirty="0" smtClean="0">
                    <a:latin typeface="华文楷体" pitchFamily="2" charset="-122"/>
                    <a:ea typeface="华文楷体" pitchFamily="2" charset="-122"/>
                  </a:rPr>
                  <a:t>R(x , y</a:t>
                </a:r>
                <a:r>
                  <a:rPr lang="en-US" altLang="zh-CN" dirty="0">
                    <a:latin typeface="华文楷体" pitchFamily="2" charset="-122"/>
                    <a:ea typeface="华文楷体" pitchFamily="2" charset="-122"/>
                  </a:rPr>
                  <a:t>)</a:t>
                </a:r>
                <a:r>
                  <a:rPr lang="zh-CN" altLang="en-US" dirty="0">
                    <a:latin typeface="华文楷体" pitchFamily="2" charset="-122"/>
                    <a:ea typeface="华文楷体" pitchFamily="2" charset="-122"/>
                  </a:rPr>
                  <a:t>的坐标，因为</a:t>
                </a:r>
                <a:br>
                  <a:rPr lang="zh-CN" altLang="en-US" dirty="0">
                    <a:latin typeface="华文楷体" pitchFamily="2" charset="-122"/>
                    <a:ea typeface="华文楷体" pitchFamily="2" charset="-122"/>
                  </a:rPr>
                </a:br>
                <a:r>
                  <a:rPr lang="zh-CN" altLang="en-US" dirty="0">
                    <a:latin typeface="华文楷体" pitchFamily="2" charset="-122"/>
                    <a:ea typeface="华文楷体" pitchFamily="2" charset="-122"/>
                  </a:rPr>
                  <a:t>　　　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𝑠𝑛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≡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𝑟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−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𝐻𝑎𝑠h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∗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𝑘</m:t>
                    </m:r>
                    <m:r>
                      <a:rPr lang="en-US" altLang="zh-CN" b="0" i="1" dirty="0" smtClean="0">
                        <a:latin typeface="Cambria Math"/>
                        <a:ea typeface="华文楷体" pitchFamily="2" charset="-122"/>
                      </a:rPr>
                      <m:t>(</m:t>
                    </m:r>
                    <m:r>
                      <a:rPr lang="en-US" altLang="zh-CN" i="1" dirty="0">
                        <a:latin typeface="Cambria Math"/>
                        <a:ea typeface="华文楷体" pitchFamily="2" charset="-122"/>
                      </a:rPr>
                      <m:t>𝑚𝑜𝑑</m:t>
                    </m:r>
                    <m:r>
                      <a:rPr lang="en-US" altLang="zh-CN" i="1" dirty="0">
                        <a:latin typeface="Cambria Math"/>
                        <a:ea typeface="华文楷体" pitchFamily="2" charset="-122"/>
                      </a:rPr>
                      <m:t> </m:t>
                    </m:r>
                    <m:r>
                      <a:rPr lang="en-US" altLang="zh-CN" i="1" dirty="0">
                        <a:latin typeface="Cambria Math"/>
                        <a:ea typeface="华文楷体" pitchFamily="2" charset="-122"/>
                      </a:rPr>
                      <m:t>𝑛</m:t>
                    </m:r>
                    <m:r>
                      <a:rPr lang="en-US" altLang="zh-CN" b="0" i="1" dirty="0" smtClean="0">
                        <a:latin typeface="Cambria Math"/>
                        <a:ea typeface="华文楷体" pitchFamily="2" charset="-122"/>
                      </a:rPr>
                      <m:t>)</m:t>
                    </m:r>
                  </m:oMath>
                </a14:m>
                <a:r>
                  <a:rPr lang="zh-CN" altLang="en-US" dirty="0">
                    <a:latin typeface="华文楷体" pitchFamily="2" charset="-122"/>
                    <a:ea typeface="华文楷体" pitchFamily="2" charset="-122"/>
                  </a:rPr>
                  <a:t/>
                </a:r>
                <a:br>
                  <a:rPr lang="zh-CN" altLang="en-US" dirty="0">
                    <a:latin typeface="华文楷体" pitchFamily="2" charset="-122"/>
                    <a:ea typeface="华文楷体" pitchFamily="2" charset="-122"/>
                  </a:rPr>
                </a:br>
                <a:r>
                  <a:rPr lang="zh-CN" altLang="en-US" dirty="0" smtClean="0">
                    <a:latin typeface="华文楷体" pitchFamily="2" charset="-122"/>
                    <a:ea typeface="华文楷体" pitchFamily="2" charset="-122"/>
                  </a:rPr>
                  <a:t>所以</a:t>
                </a:r>
                <a:r>
                  <a:rPr lang="zh-CN" altLang="en-US" dirty="0">
                    <a:latin typeface="华文楷体" pitchFamily="2" charset="-122"/>
                    <a:ea typeface="华文楷体" pitchFamily="2" charset="-122"/>
                  </a:rPr>
                  <a:t/>
                </a:r>
                <a:br>
                  <a:rPr lang="zh-CN" altLang="en-US" dirty="0">
                    <a:latin typeface="华文楷体" pitchFamily="2" charset="-122"/>
                    <a:ea typeface="华文楷体" pitchFamily="2" charset="-122"/>
                  </a:rPr>
                </a:br>
                <a:r>
                  <a:rPr lang="zh-CN" altLang="en-US" dirty="0">
                    <a:latin typeface="华文楷体" pitchFamily="2" charset="-122"/>
                    <a:ea typeface="华文楷体" pitchFamily="2" charset="-122"/>
                  </a:rPr>
                  <a:t>　　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/>
                        <a:ea typeface="华文楷体" pitchFamily="2" charset="-122"/>
                      </a:rPr>
                      <m:t>　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𝑠𝑛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∗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𝐺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+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𝐻𝑎𝑠h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∗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𝐾</m:t>
                    </m:r>
                  </m:oMath>
                </a14:m>
                <a:r>
                  <a:rPr lang="en-US" altLang="zh-CN" dirty="0">
                    <a:latin typeface="华文楷体" pitchFamily="2" charset="-122"/>
                    <a:ea typeface="华文楷体" pitchFamily="2" charset="-122"/>
                  </a:rPr>
                  <a:t/>
                </a:r>
                <a:br>
                  <a:rPr lang="en-US" altLang="zh-CN" dirty="0">
                    <a:latin typeface="华文楷体" pitchFamily="2" charset="-122"/>
                    <a:ea typeface="华文楷体" pitchFamily="2" charset="-122"/>
                  </a:rPr>
                </a:b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=(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𝑟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−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𝐻𝑎𝑠h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∗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𝑘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)∗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𝐺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+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𝐻𝑎𝑠h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∗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𝐾</m:t>
                    </m:r>
                  </m:oMath>
                </a14:m>
                <a:r>
                  <a:rPr lang="en-US" altLang="zh-CN" dirty="0">
                    <a:latin typeface="华文楷体" pitchFamily="2" charset="-122"/>
                    <a:ea typeface="华文楷体" pitchFamily="2" charset="-122"/>
                  </a:rPr>
                  <a:t/>
                </a:r>
                <a:br>
                  <a:rPr lang="en-US" altLang="zh-CN" dirty="0">
                    <a:latin typeface="华文楷体" pitchFamily="2" charset="-122"/>
                    <a:ea typeface="华文楷体" pitchFamily="2" charset="-122"/>
                  </a:rPr>
                </a:b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=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𝑟𝐺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–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𝐻𝑎𝑠h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∗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𝑘𝐺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+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𝐻𝑎𝑠h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∗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𝐾</m:t>
                    </m:r>
                  </m:oMath>
                </a14:m>
                <a:r>
                  <a:rPr lang="en-US" altLang="zh-CN" dirty="0">
                    <a:latin typeface="华文楷体" pitchFamily="2" charset="-122"/>
                    <a:ea typeface="华文楷体" pitchFamily="2" charset="-122"/>
                  </a:rPr>
                  <a:t/>
                </a:r>
                <a:br>
                  <a:rPr lang="en-US" altLang="zh-CN" dirty="0">
                    <a:latin typeface="华文楷体" pitchFamily="2" charset="-122"/>
                    <a:ea typeface="华文楷体" pitchFamily="2" charset="-122"/>
                  </a:rPr>
                </a:b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=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𝑟𝐺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–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𝐻𝑎𝑠h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∗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𝐾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+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𝐻𝑎𝑠h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∗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𝐾</m:t>
                    </m:r>
                  </m:oMath>
                </a14:m>
                <a:r>
                  <a:rPr lang="en-US" altLang="zh-CN" dirty="0">
                    <a:latin typeface="华文楷体" pitchFamily="2" charset="-122"/>
                    <a:ea typeface="华文楷体" pitchFamily="2" charset="-122"/>
                  </a:rPr>
                  <a:t/>
                </a:r>
                <a:br>
                  <a:rPr lang="en-US" altLang="zh-CN" dirty="0">
                    <a:latin typeface="华文楷体" pitchFamily="2" charset="-122"/>
                    <a:ea typeface="华文楷体" pitchFamily="2" charset="-122"/>
                  </a:rPr>
                </a:b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= 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𝑟𝐺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 = 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𝑅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 </m:t>
                    </m:r>
                  </m:oMath>
                </a14:m>
                <a:endParaRPr lang="en-US" altLang="zh-CN" dirty="0" smtClean="0">
                  <a:latin typeface="华文楷体" pitchFamily="2" charset="-122"/>
                  <a:ea typeface="华文楷体" pitchFamily="2" charset="-122"/>
                </a:endParaRPr>
              </a:p>
              <a:p>
                <a:pPr marL="850392" lvl="1" indent="-457200">
                  <a:buFont typeface="+mj-ea"/>
                  <a:buAutoNum type="circleNumDbPlain"/>
                </a:pPr>
                <a:r>
                  <a:rPr lang="zh-CN" altLang="en-US" dirty="0" smtClean="0">
                    <a:latin typeface="华文楷体" pitchFamily="2" charset="-122"/>
                    <a:ea typeface="华文楷体" pitchFamily="2" charset="-122"/>
                  </a:rPr>
                  <a:t>计算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𝐻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=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𝑆𝐻𝐴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(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𝑢𝑠𝑒𝑟𝑛𝑎𝑚𝑒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 , 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𝑥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 , </m:t>
                    </m:r>
                    <m:r>
                      <a:rPr lang="en-US" altLang="zh-CN" i="1" dirty="0" smtClean="0">
                        <a:latin typeface="Cambria Math"/>
                        <a:ea typeface="华文楷体" pitchFamily="2" charset="-122"/>
                      </a:rPr>
                      <m:t>𝑦</m:t>
                    </m:r>
                    <m:r>
                      <a:rPr lang="en-US" altLang="zh-CN" i="1" dirty="0">
                        <a:latin typeface="Cambria Math"/>
                        <a:ea typeface="华文楷体" pitchFamily="2" charset="-122"/>
                      </a:rPr>
                      <m:t>)</m:t>
                    </m:r>
                  </m:oMath>
                </a14:m>
                <a:r>
                  <a:rPr lang="zh-CN" altLang="en-US" dirty="0" smtClean="0">
                    <a:latin typeface="华文楷体" pitchFamily="2" charset="-122"/>
                    <a:ea typeface="华文楷体" pitchFamily="2" charset="-122"/>
                  </a:rPr>
                  <a:t>；</a:t>
                </a:r>
                <a:endParaRPr lang="en-US" altLang="zh-CN" dirty="0">
                  <a:latin typeface="华文楷体" pitchFamily="2" charset="-122"/>
                  <a:ea typeface="华文楷体" pitchFamily="2" charset="-122"/>
                </a:endParaRPr>
              </a:p>
              <a:p>
                <a:pPr marL="850392" lvl="1" indent="-457200">
                  <a:buFont typeface="+mj-ea"/>
                  <a:buAutoNum type="circleNumDbPlain"/>
                </a:pPr>
                <a:r>
                  <a:rPr lang="zh-CN" altLang="en-US" dirty="0" smtClean="0">
                    <a:latin typeface="华文楷体" pitchFamily="2" charset="-122"/>
                    <a:ea typeface="华文楷体" pitchFamily="2" charset="-122"/>
                  </a:rPr>
                  <a:t>如果</a:t>
                </a:r>
                <a:r>
                  <a:rPr lang="en-US" altLang="zh-CN" dirty="0">
                    <a:latin typeface="华文楷体" pitchFamily="2" charset="-122"/>
                    <a:ea typeface="华文楷体" pitchFamily="2" charset="-122"/>
                  </a:rPr>
                  <a:t>H=Hash </a:t>
                </a:r>
                <a:r>
                  <a:rPr lang="zh-CN" altLang="en-US" dirty="0">
                    <a:latin typeface="华文楷体" pitchFamily="2" charset="-122"/>
                    <a:ea typeface="华文楷体" pitchFamily="2" charset="-122"/>
                  </a:rPr>
                  <a:t>则注册成功。如果</a:t>
                </a:r>
                <a:r>
                  <a:rPr lang="en-US" altLang="zh-CN" dirty="0" smtClean="0">
                    <a:latin typeface="华文楷体" pitchFamily="2" charset="-122"/>
                    <a:ea typeface="华文楷体" pitchFamily="2" charset="-122"/>
                  </a:rPr>
                  <a:t>H ≠ Hash </a:t>
                </a:r>
                <a:r>
                  <a:rPr lang="zh-CN" altLang="en-US" dirty="0">
                    <a:latin typeface="华文楷体" pitchFamily="2" charset="-122"/>
                    <a:ea typeface="华文楷体" pitchFamily="2" charset="-122"/>
                  </a:rPr>
                  <a:t>，则注册</a:t>
                </a:r>
                <a:r>
                  <a:rPr lang="zh-CN" altLang="en-US" dirty="0" smtClean="0">
                    <a:latin typeface="华文楷体" pitchFamily="2" charset="-122"/>
                    <a:ea typeface="华文楷体" pitchFamily="2" charset="-122"/>
                  </a:rPr>
                  <a:t>失败。</a:t>
                </a:r>
                <a:endParaRPr lang="zh-CN" altLang="en-US" dirty="0">
                  <a:latin typeface="华文楷体" pitchFamily="2" charset="-122"/>
                  <a:ea typeface="华文楷体" pitchFamily="2" charset="-122"/>
                </a:endParaRPr>
              </a:p>
              <a:p>
                <a:endParaRPr lang="zh-CN" altLang="en-US" dirty="0">
                  <a:latin typeface="华文宋体" pitchFamily="2" charset="-122"/>
                  <a:ea typeface="华文宋体" pitchFamily="2" charset="-122"/>
                </a:endParaRPr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8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椭圆曲线上的签名</a:t>
            </a:r>
            <a:r>
              <a:rPr lang="en-US" altLang="zh-CN" dirty="0"/>
              <a:t>-</a:t>
            </a:r>
            <a:r>
              <a:rPr lang="zh-CN" altLang="en-US" dirty="0"/>
              <a:t>软件注册保护</a:t>
            </a:r>
          </a:p>
        </p:txBody>
      </p:sp>
    </p:spTree>
    <p:extLst>
      <p:ext uri="{BB962C8B-B14F-4D97-AF65-F5344CB8AC3E}">
        <p14:creationId xmlns:p14="http://schemas.microsoft.com/office/powerpoint/2010/main" val="7692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67544" y="3789040"/>
            <a:ext cx="8229600" cy="1947671"/>
          </a:xfrm>
        </p:spPr>
        <p:txBody>
          <a:bodyPr>
            <a:normAutofit lnSpcReduction="10000"/>
          </a:bodyPr>
          <a:lstStyle/>
          <a:p>
            <a:r>
              <a:rPr lang="zh-CN" altLang="en-US" dirty="0">
                <a:latin typeface="+mn-ea"/>
              </a:rPr>
              <a:t>简单对比一下两个过程</a:t>
            </a:r>
            <a:r>
              <a:rPr lang="zh-CN" altLang="en-US" dirty="0" smtClean="0">
                <a:latin typeface="+mn-ea"/>
              </a:rPr>
              <a:t>：</a:t>
            </a:r>
            <a:endParaRPr lang="en-US" altLang="zh-CN" dirty="0">
              <a:latin typeface="+mn-ea"/>
            </a:endParaRPr>
          </a:p>
          <a:p>
            <a:pPr lvl="1"/>
            <a:r>
              <a:rPr lang="zh-CN" altLang="en-US" dirty="0" smtClean="0">
                <a:latin typeface="+mn-ea"/>
              </a:rPr>
              <a:t>作者</a:t>
            </a:r>
            <a:r>
              <a:rPr lang="zh-CN" altLang="en-US" dirty="0">
                <a:latin typeface="+mn-ea"/>
              </a:rPr>
              <a:t>签名用到了：椭圆曲线</a:t>
            </a:r>
            <a:r>
              <a:rPr lang="en-US" altLang="zh-CN" dirty="0" err="1" smtClean="0">
                <a:latin typeface="+mn-ea"/>
              </a:rPr>
              <a:t>Ep</a:t>
            </a:r>
            <a:r>
              <a:rPr lang="en-US" altLang="zh-CN" dirty="0" smtClean="0">
                <a:latin typeface="+mn-ea"/>
              </a:rPr>
              <a:t>(a , b</a:t>
            </a:r>
            <a:r>
              <a:rPr lang="en-US" altLang="zh-CN" dirty="0">
                <a:latin typeface="+mn-ea"/>
              </a:rPr>
              <a:t>)</a:t>
            </a:r>
            <a:r>
              <a:rPr lang="zh-CN" altLang="en-US" dirty="0">
                <a:latin typeface="+mn-ea"/>
              </a:rPr>
              <a:t>，基点</a:t>
            </a:r>
            <a:r>
              <a:rPr lang="en-US" altLang="zh-CN" dirty="0">
                <a:latin typeface="+mn-ea"/>
              </a:rPr>
              <a:t>G</a:t>
            </a:r>
            <a:r>
              <a:rPr lang="zh-CN" altLang="en-US" dirty="0">
                <a:latin typeface="+mn-ea"/>
              </a:rPr>
              <a:t>，私有密钥</a:t>
            </a:r>
            <a:r>
              <a:rPr lang="en-US" altLang="zh-CN" dirty="0">
                <a:latin typeface="+mn-ea"/>
              </a:rPr>
              <a:t>k</a:t>
            </a:r>
            <a:r>
              <a:rPr lang="zh-CN" altLang="en-US" dirty="0">
                <a:latin typeface="+mn-ea"/>
              </a:rPr>
              <a:t>，及随机数</a:t>
            </a:r>
            <a:r>
              <a:rPr lang="en-US" altLang="zh-CN" dirty="0">
                <a:latin typeface="+mn-ea"/>
              </a:rPr>
              <a:t>r</a:t>
            </a:r>
            <a:r>
              <a:rPr lang="zh-CN" altLang="en-US" dirty="0" smtClean="0">
                <a:latin typeface="+mn-ea"/>
              </a:rPr>
              <a:t>。</a:t>
            </a:r>
            <a:endParaRPr lang="en-US" altLang="zh-CN" dirty="0">
              <a:latin typeface="+mn-ea"/>
            </a:endParaRPr>
          </a:p>
          <a:p>
            <a:pPr lvl="1"/>
            <a:r>
              <a:rPr lang="zh-CN" altLang="en-US" dirty="0" smtClean="0">
                <a:latin typeface="+mn-ea"/>
              </a:rPr>
              <a:t>软件</a:t>
            </a:r>
            <a:r>
              <a:rPr lang="zh-CN" altLang="en-US" dirty="0">
                <a:latin typeface="+mn-ea"/>
              </a:rPr>
              <a:t>验证用到了：椭圆曲线</a:t>
            </a:r>
            <a:r>
              <a:rPr lang="en-US" altLang="zh-CN" dirty="0" err="1" smtClean="0">
                <a:latin typeface="+mn-ea"/>
              </a:rPr>
              <a:t>Ep</a:t>
            </a:r>
            <a:r>
              <a:rPr lang="en-US" altLang="zh-CN" dirty="0" smtClean="0">
                <a:latin typeface="+mn-ea"/>
              </a:rPr>
              <a:t>(a , b</a:t>
            </a:r>
            <a:r>
              <a:rPr lang="en-US" altLang="zh-CN" dirty="0">
                <a:latin typeface="+mn-ea"/>
              </a:rPr>
              <a:t>)</a:t>
            </a:r>
            <a:r>
              <a:rPr lang="zh-CN" altLang="en-US" dirty="0">
                <a:latin typeface="+mn-ea"/>
              </a:rPr>
              <a:t>，基点</a:t>
            </a:r>
            <a:r>
              <a:rPr lang="en-US" altLang="zh-CN" dirty="0">
                <a:latin typeface="+mn-ea"/>
              </a:rPr>
              <a:t>G</a:t>
            </a:r>
            <a:r>
              <a:rPr lang="zh-CN" altLang="en-US" dirty="0">
                <a:latin typeface="+mn-ea"/>
              </a:rPr>
              <a:t>，公开密钥</a:t>
            </a:r>
            <a:r>
              <a:rPr lang="en-US" altLang="zh-CN" dirty="0">
                <a:latin typeface="+mn-ea"/>
              </a:rPr>
              <a:t>K</a:t>
            </a:r>
            <a:r>
              <a:rPr lang="zh-CN" altLang="en-US" dirty="0">
                <a:latin typeface="+mn-ea"/>
              </a:rPr>
              <a:t>。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椭圆曲线上的签名</a:t>
            </a:r>
            <a:r>
              <a:rPr lang="en-US" altLang="zh-CN" dirty="0"/>
              <a:t>-</a:t>
            </a:r>
            <a:r>
              <a:rPr lang="zh-CN" altLang="en-US" dirty="0"/>
              <a:t>软件注册保护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0539"/>
            <a:ext cx="8589295" cy="234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6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Microsoft</a:t>
            </a:r>
            <a:r>
              <a:rPr lang="zh-CN" altLang="en-US" dirty="0"/>
              <a:t>的产品安装</a:t>
            </a:r>
            <a:r>
              <a:rPr lang="en-US" altLang="zh-CN" dirty="0" smtClean="0"/>
              <a:t>Key</a:t>
            </a:r>
            <a:r>
              <a:rPr lang="zh-CN" altLang="en-US" dirty="0" smtClean="0"/>
              <a:t>为</a:t>
            </a:r>
            <a:r>
              <a:rPr lang="en-US" altLang="zh-CN" dirty="0"/>
              <a:t>25</a:t>
            </a:r>
            <a:r>
              <a:rPr lang="zh-CN" altLang="en-US" dirty="0"/>
              <a:t>位</a:t>
            </a:r>
            <a:r>
              <a:rPr lang="zh-CN" altLang="en-US" dirty="0" smtClean="0"/>
              <a:t>字符，这</a:t>
            </a:r>
            <a:r>
              <a:rPr lang="en-US" altLang="zh-CN" dirty="0" smtClean="0"/>
              <a:t>25</a:t>
            </a:r>
            <a:r>
              <a:rPr lang="zh-CN" altLang="en-US" dirty="0" smtClean="0"/>
              <a:t>位字符是如何得出来的呢？下面将一一叙述</a:t>
            </a:r>
            <a:r>
              <a:rPr lang="en-US" altLang="zh-CN" dirty="0" smtClean="0"/>
              <a:t>…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ECC</a:t>
            </a:r>
            <a:r>
              <a:rPr lang="zh-CN" altLang="en-US" dirty="0" smtClean="0"/>
              <a:t>签名应用</a:t>
            </a:r>
            <a:r>
              <a:rPr lang="en-US" altLang="zh-CN" dirty="0"/>
              <a:t>-</a:t>
            </a:r>
            <a:r>
              <a:rPr lang="en-US" altLang="zh-CN" dirty="0" smtClean="0"/>
              <a:t>Microsoft</a:t>
            </a:r>
            <a:r>
              <a:rPr lang="zh-CN" altLang="en-US" dirty="0"/>
              <a:t>软件序列号</a:t>
            </a:r>
          </a:p>
        </p:txBody>
      </p:sp>
    </p:spTree>
    <p:extLst>
      <p:ext uri="{BB962C8B-B14F-4D97-AF65-F5344CB8AC3E}">
        <p14:creationId xmlns:p14="http://schemas.microsoft.com/office/powerpoint/2010/main" val="177103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+mn-ea"/>
              </a:rPr>
              <a:t>假如平行线在</a:t>
            </a:r>
            <a:r>
              <a:rPr lang="zh-CN" altLang="en-US" dirty="0">
                <a:latin typeface="+mn-ea"/>
              </a:rPr>
              <a:t>很远很远的地方相交了</a:t>
            </a:r>
            <a:r>
              <a:rPr lang="zh-CN" altLang="en-US" dirty="0" smtClean="0">
                <a:latin typeface="+mn-ea"/>
              </a:rPr>
              <a:t>？即</a:t>
            </a:r>
            <a:r>
              <a:rPr lang="zh-CN" altLang="en-US" dirty="0">
                <a:latin typeface="+mn-ea"/>
              </a:rPr>
              <a:t>平行线相交于无穷远点</a:t>
            </a:r>
            <a:r>
              <a:rPr lang="en-US" altLang="zh-CN" dirty="0">
                <a:latin typeface="+mn-ea"/>
              </a:rPr>
              <a:t>P</a:t>
            </a:r>
            <a:r>
              <a:rPr lang="en-US" altLang="zh-CN" dirty="0" smtClean="0">
                <a:latin typeface="+mn-ea"/>
              </a:rPr>
              <a:t>∞</a:t>
            </a:r>
            <a:r>
              <a:rPr lang="zh-CN" altLang="en-US" dirty="0" smtClean="0">
                <a:latin typeface="+mn-ea"/>
              </a:rPr>
              <a:t>：</a:t>
            </a:r>
            <a:endParaRPr lang="zh-CN" altLang="en-US" dirty="0">
              <a:latin typeface="+mn-ea"/>
            </a:endParaRPr>
          </a:p>
          <a:p>
            <a:endParaRPr lang="en-US" altLang="zh-CN" dirty="0" smtClean="0">
              <a:latin typeface="+mn-ea"/>
            </a:endParaRPr>
          </a:p>
          <a:p>
            <a:endParaRPr lang="en-US" altLang="zh-CN" dirty="0" smtClean="0">
              <a:latin typeface="+mn-ea"/>
            </a:endParaRPr>
          </a:p>
          <a:p>
            <a:r>
              <a:rPr lang="zh-CN" altLang="en-US" dirty="0" smtClean="0">
                <a:latin typeface="+mn-ea"/>
              </a:rPr>
              <a:t>无穷远点与平常点</a:t>
            </a:r>
            <a:endParaRPr lang="en-US" altLang="zh-CN" dirty="0" smtClean="0">
              <a:latin typeface="+mn-ea"/>
            </a:endParaRPr>
          </a:p>
          <a:p>
            <a:pPr lvl="1"/>
            <a:r>
              <a:rPr lang="zh-CN" altLang="en-US" dirty="0">
                <a:latin typeface="+mn-ea"/>
              </a:rPr>
              <a:t>与无穷远点相区别把原来平面上的点叫做平常</a:t>
            </a:r>
            <a:r>
              <a:rPr lang="zh-CN" altLang="en-US" dirty="0" smtClean="0">
                <a:latin typeface="+mn-ea"/>
              </a:rPr>
              <a:t>点</a:t>
            </a:r>
            <a:endParaRPr lang="en-US" altLang="zh-CN" dirty="0">
              <a:latin typeface="+mn-ea"/>
            </a:endParaRPr>
          </a:p>
          <a:p>
            <a:endParaRPr lang="en-US" altLang="zh-CN" dirty="0" smtClean="0">
              <a:latin typeface="+mn-ea"/>
            </a:endParaRPr>
          </a:p>
          <a:p>
            <a:r>
              <a:rPr lang="zh-CN" altLang="en-US" dirty="0" smtClean="0">
                <a:latin typeface="+mn-ea"/>
              </a:rPr>
              <a:t>由此出现了射影坐标系 </a:t>
            </a:r>
            <a:r>
              <a:rPr lang="en-US" altLang="zh-CN" dirty="0" smtClean="0">
                <a:latin typeface="+mn-ea"/>
                <a:sym typeface="Wingdings" pitchFamily="2" charset="2"/>
              </a:rPr>
              <a:t> </a:t>
            </a:r>
            <a:endParaRPr lang="en-US" altLang="zh-CN" dirty="0" smtClean="0">
              <a:latin typeface="+mn-ea"/>
            </a:endParaRPr>
          </a:p>
          <a:p>
            <a:endParaRPr lang="en-US" altLang="zh-CN" dirty="0">
              <a:latin typeface="+mn-ea"/>
            </a:endParaRPr>
          </a:p>
          <a:p>
            <a:endParaRPr lang="zh-CN" altLang="en-US" dirty="0">
              <a:latin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从平行线谈起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895" y="2378656"/>
            <a:ext cx="4680353" cy="94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37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Base24</a:t>
            </a:r>
            <a:r>
              <a:rPr lang="zh-CN" altLang="en-US" dirty="0" smtClean="0"/>
              <a:t>：</a:t>
            </a:r>
            <a:r>
              <a:rPr lang="en-US" altLang="zh-CN" dirty="0" smtClean="0"/>
              <a:t> 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/>
              <a:t>　　这</a:t>
            </a:r>
            <a:r>
              <a:rPr lang="en-US" altLang="zh-CN" dirty="0"/>
              <a:t>25</a:t>
            </a:r>
            <a:r>
              <a:rPr lang="zh-CN" altLang="en-US" dirty="0"/>
              <a:t>个字符实际是</a:t>
            </a:r>
            <a:r>
              <a:rPr lang="en-US" altLang="zh-CN" dirty="0">
                <a:solidFill>
                  <a:schemeClr val="accent1"/>
                </a:solidFill>
              </a:rPr>
              <a:t>114bits</a:t>
            </a:r>
            <a:r>
              <a:rPr lang="zh-CN" altLang="en-US" dirty="0"/>
              <a:t>的数据用</a:t>
            </a:r>
            <a:r>
              <a:rPr lang="en-US" altLang="zh-CN" dirty="0"/>
              <a:t>Base24</a:t>
            </a:r>
            <a:r>
              <a:rPr lang="zh-CN" altLang="en-US" dirty="0"/>
              <a:t>进行</a:t>
            </a:r>
            <a:r>
              <a:rPr lang="en-US" altLang="zh-CN" dirty="0" err="1"/>
              <a:t>UUCode</a:t>
            </a:r>
            <a:r>
              <a:rPr lang="zh-CN" altLang="en-US" dirty="0"/>
              <a:t>后的结果，做为安装</a:t>
            </a:r>
            <a:r>
              <a:rPr lang="en-US" altLang="zh-CN" dirty="0"/>
              <a:t>Key</a:t>
            </a:r>
            <a:r>
              <a:rPr lang="zh-CN" altLang="en-US" dirty="0"/>
              <a:t>，这个</a:t>
            </a:r>
            <a:r>
              <a:rPr lang="en-US" altLang="zh-CN" dirty="0"/>
              <a:t>Base</a:t>
            </a:r>
            <a:r>
              <a:rPr lang="zh-CN" altLang="en-US" dirty="0"/>
              <a:t>必须绝对避免误认，所以</a:t>
            </a:r>
            <a:r>
              <a:rPr lang="en-US" altLang="zh-CN" dirty="0"/>
              <a:t>Microsoft</a:t>
            </a:r>
            <a:r>
              <a:rPr lang="zh-CN" altLang="en-US" dirty="0"/>
              <a:t>选择了以下这</a:t>
            </a:r>
            <a:r>
              <a:rPr lang="en-US" altLang="zh-CN" dirty="0"/>
              <a:t>24</a:t>
            </a:r>
            <a:r>
              <a:rPr lang="zh-CN" altLang="en-US" dirty="0"/>
              <a:t>个字符做为</a:t>
            </a:r>
            <a:r>
              <a:rPr lang="en-US" altLang="zh-CN" dirty="0" err="1"/>
              <a:t>UUCode</a:t>
            </a:r>
            <a:r>
              <a:rPr lang="zh-CN" altLang="en-US" dirty="0"/>
              <a:t>的</a:t>
            </a:r>
            <a:r>
              <a:rPr lang="en-US" altLang="zh-CN" dirty="0"/>
              <a:t>Base</a:t>
            </a:r>
            <a:r>
              <a:rPr lang="zh-CN" altLang="en-US" dirty="0"/>
              <a:t>： </a:t>
            </a:r>
            <a:br>
              <a:rPr lang="zh-CN" altLang="en-US" dirty="0"/>
            </a:br>
            <a:r>
              <a:rPr lang="zh-CN" altLang="en-US" dirty="0"/>
              <a:t>　　</a:t>
            </a:r>
            <a:r>
              <a:rPr lang="en-US" altLang="zh-CN" dirty="0">
                <a:solidFill>
                  <a:schemeClr val="accent1"/>
                </a:solidFill>
              </a:rPr>
              <a:t>BCDFGHJKMPQRTVWXY2346789</a:t>
            </a:r>
            <a:r>
              <a:rPr lang="en-US" altLang="zh-CN" dirty="0"/>
              <a:t> 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Microsoft</a:t>
            </a:r>
            <a:r>
              <a:rPr lang="zh-CN" altLang="en-US" dirty="0"/>
              <a:t>软件序列</a:t>
            </a:r>
            <a:r>
              <a:rPr lang="zh-CN" altLang="en-US" dirty="0" smtClean="0"/>
              <a:t>号</a:t>
            </a:r>
            <a:r>
              <a:rPr lang="en-US" altLang="zh-CN" dirty="0" smtClean="0"/>
              <a:t>-BASE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2991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CN" altLang="en-US" dirty="0" smtClean="0"/>
              <a:t>上页所述的</a:t>
            </a:r>
            <a:r>
              <a:rPr lang="en-US" altLang="zh-CN" dirty="0" smtClean="0"/>
              <a:t>114</a:t>
            </a:r>
            <a:r>
              <a:rPr lang="zh-CN" altLang="en-US" dirty="0" smtClean="0"/>
              <a:t>位数据按</a:t>
            </a:r>
            <a:r>
              <a:rPr lang="en-US" altLang="zh-CN" dirty="0"/>
              <a:t>Intel</a:t>
            </a:r>
            <a:r>
              <a:rPr lang="zh-CN" altLang="en-US" dirty="0"/>
              <a:t>高位在后的格式表示如下： </a:t>
            </a:r>
            <a:br>
              <a:rPr lang="zh-CN" altLang="en-US" dirty="0"/>
            </a:b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pPr lvl="1"/>
            <a:r>
              <a:rPr lang="en-US" altLang="zh-CN" dirty="0" smtClean="0"/>
              <a:t>Flag</a:t>
            </a:r>
            <a:r>
              <a:rPr lang="zh-CN" altLang="en-US" dirty="0"/>
              <a:t>： 不明标志，目前所见的各类</a:t>
            </a:r>
            <a:r>
              <a:rPr lang="en-US" altLang="zh-CN" dirty="0"/>
              <a:t>Key</a:t>
            </a:r>
            <a:r>
              <a:rPr lang="zh-CN" altLang="en-US" dirty="0"/>
              <a:t>中这一位总是为</a:t>
            </a:r>
            <a:r>
              <a:rPr lang="en-US" altLang="zh-CN" dirty="0"/>
              <a:t>0</a:t>
            </a:r>
            <a:r>
              <a:rPr lang="zh-CN" altLang="en-US" dirty="0"/>
              <a:t>。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Serial</a:t>
            </a:r>
            <a:r>
              <a:rPr lang="zh-CN" altLang="en-US" dirty="0"/>
              <a:t>：用户序列号，转成十进制表示为</a:t>
            </a:r>
            <a:r>
              <a:rPr lang="en-US" altLang="zh-CN" dirty="0"/>
              <a:t>AAAABBBBBB</a:t>
            </a:r>
            <a:r>
              <a:rPr lang="zh-CN" altLang="en-US" dirty="0"/>
              <a:t>，对应显示为： </a:t>
            </a:r>
            <a:br>
              <a:rPr lang="zh-CN" altLang="en-US" dirty="0"/>
            </a:br>
            <a:r>
              <a:rPr lang="zh-CN" altLang="en-US" dirty="0"/>
              <a:t>　　　　　　零售版</a:t>
            </a:r>
            <a:r>
              <a:rPr lang="zh-CN" altLang="en-US" dirty="0" smtClean="0"/>
              <a:t>：  </a:t>
            </a:r>
            <a:r>
              <a:rPr lang="en-US" altLang="zh-CN" dirty="0" err="1" smtClean="0"/>
              <a:t>xxxxx</a:t>
            </a:r>
            <a:r>
              <a:rPr lang="en-US" altLang="zh-CN" dirty="0" smtClean="0"/>
              <a:t>-AAA-</a:t>
            </a:r>
            <a:r>
              <a:rPr lang="en-US" altLang="zh-CN" dirty="0" err="1" smtClean="0"/>
              <a:t>BBBBBBx</a:t>
            </a:r>
            <a:r>
              <a:rPr lang="en-US" altLang="zh-CN" dirty="0" smtClean="0"/>
              <a:t>-</a:t>
            </a:r>
            <a:r>
              <a:rPr lang="en-US" altLang="zh-CN" dirty="0" err="1" smtClean="0"/>
              <a:t>xxxxx</a:t>
            </a:r>
            <a:r>
              <a:rPr lang="en-US" altLang="zh-CN" dirty="0" smtClean="0"/>
              <a:t> 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/>
              <a:t>　　　　　　</a:t>
            </a:r>
            <a:r>
              <a:rPr lang="en-US" altLang="zh-CN" dirty="0"/>
              <a:t>OEM</a:t>
            </a:r>
            <a:r>
              <a:rPr lang="zh-CN" altLang="en-US" dirty="0"/>
              <a:t>版： </a:t>
            </a:r>
            <a:r>
              <a:rPr lang="en-US" altLang="zh-CN" dirty="0"/>
              <a:t>xxxxx-OEM-0AAAABx-BBBBB </a:t>
            </a:r>
            <a:br>
              <a:rPr lang="en-US" altLang="zh-CN" dirty="0"/>
            </a:br>
            <a:r>
              <a:rPr lang="zh-CN" altLang="en-US" dirty="0"/>
              <a:t>　　以上</a:t>
            </a:r>
            <a:r>
              <a:rPr lang="en-US" altLang="zh-CN" dirty="0"/>
              <a:t>31bits</a:t>
            </a:r>
            <a:r>
              <a:rPr lang="zh-CN" altLang="en-US" dirty="0"/>
              <a:t>总称为</a:t>
            </a:r>
            <a:r>
              <a:rPr lang="en-US" altLang="zh-CN" dirty="0"/>
              <a:t>Data</a:t>
            </a:r>
            <a:r>
              <a:rPr lang="zh-CN" altLang="en-US" dirty="0"/>
              <a:t>，是</a:t>
            </a:r>
            <a:r>
              <a:rPr lang="en-US" altLang="zh-CN" dirty="0" err="1"/>
              <a:t>CDKey</a:t>
            </a:r>
            <a:r>
              <a:rPr lang="zh-CN" altLang="en-US" dirty="0"/>
              <a:t>中的基本部分。 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Hash</a:t>
            </a:r>
            <a:r>
              <a:rPr lang="zh-CN" altLang="en-US" dirty="0"/>
              <a:t>：</a:t>
            </a:r>
            <a:r>
              <a:rPr lang="en-US" altLang="zh-CN" dirty="0"/>
              <a:t>Data</a:t>
            </a:r>
            <a:r>
              <a:rPr lang="zh-CN" altLang="en-US" dirty="0"/>
              <a:t>经特定处理得到的</a:t>
            </a:r>
            <a:r>
              <a:rPr lang="zh-CN" altLang="en-US" dirty="0" smtClean="0"/>
              <a:t>结果</a:t>
            </a:r>
            <a:r>
              <a:rPr lang="en-US" altLang="zh-CN" dirty="0" smtClean="0"/>
              <a:t>,</a:t>
            </a:r>
            <a:r>
              <a:rPr lang="zh-CN" altLang="en-US" dirty="0" smtClean="0"/>
              <a:t>既</a:t>
            </a:r>
            <a:r>
              <a:rPr lang="en-US" altLang="zh-CN" dirty="0" smtClean="0"/>
              <a:t>ECC</a:t>
            </a:r>
            <a:r>
              <a:rPr lang="zh-CN" altLang="en-US" dirty="0" smtClean="0"/>
              <a:t>中的</a:t>
            </a:r>
            <a:r>
              <a:rPr lang="en-US" altLang="zh-CN" dirty="0" smtClean="0"/>
              <a:t>hash</a:t>
            </a:r>
          </a:p>
          <a:p>
            <a:pPr lvl="1"/>
            <a:r>
              <a:rPr lang="en-US" altLang="zh-CN" dirty="0" smtClean="0"/>
              <a:t>Sign</a:t>
            </a:r>
            <a:r>
              <a:rPr lang="zh-CN" altLang="en-US" dirty="0"/>
              <a:t>：</a:t>
            </a:r>
            <a:r>
              <a:rPr lang="en-US" altLang="zh-CN" dirty="0"/>
              <a:t>Hash</a:t>
            </a:r>
            <a:r>
              <a:rPr lang="zh-CN" altLang="en-US" dirty="0"/>
              <a:t>值的椭圆曲线</a:t>
            </a:r>
            <a:r>
              <a:rPr lang="zh-CN" altLang="en-US" dirty="0" smtClean="0"/>
              <a:t>签名，既</a:t>
            </a:r>
            <a:r>
              <a:rPr lang="en-US" altLang="zh-CN" dirty="0" smtClean="0"/>
              <a:t>ECC</a:t>
            </a:r>
            <a:r>
              <a:rPr lang="zh-CN" altLang="en-US" dirty="0" smtClean="0"/>
              <a:t>中的</a:t>
            </a:r>
            <a:r>
              <a:rPr lang="en-US" altLang="zh-CN" dirty="0" err="1" smtClean="0"/>
              <a:t>sn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Microsoft</a:t>
            </a:r>
            <a:r>
              <a:rPr lang="zh-CN" altLang="en-US" dirty="0"/>
              <a:t>软件序列号</a:t>
            </a:r>
            <a:r>
              <a:rPr lang="en-US" altLang="zh-CN" dirty="0" smtClean="0"/>
              <a:t>-114BITS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092543" cy="180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753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1328"/>
                <a:ext cx="8229600" cy="475598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altLang="zh-CN" dirty="0" smtClean="0"/>
                  <a:t>Microsoft</a:t>
                </a:r>
                <a:r>
                  <a:rPr lang="zh-CN" altLang="en-US" dirty="0" smtClean="0"/>
                  <a:t>用了如下形式的椭圆曲线：</a:t>
                </a:r>
                <a:endParaRPr lang="en-US" altLang="zh-CN" dirty="0" smtClean="0"/>
              </a:p>
              <a:p>
                <a:pPr marL="10972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CN" sz="2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CN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8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altLang="zh-CN" sz="2800" i="1">
                          <a:latin typeface="Cambria Math"/>
                        </a:rPr>
                        <m:t>+</m:t>
                      </m:r>
                      <m:r>
                        <a:rPr lang="en-US" altLang="zh-CN" sz="2800" i="1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altLang="zh-CN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CN" sz="2800" i="1">
                          <a:latin typeface="Cambria Math"/>
                        </a:rPr>
                        <m:t>+</m:t>
                      </m:r>
                      <m:r>
                        <a:rPr lang="en-US" altLang="zh-CN" sz="2800" i="1">
                          <a:latin typeface="Cambria Math"/>
                        </a:rPr>
                        <m:t>𝑏</m:t>
                      </m:r>
                    </m:oMath>
                  </m:oMathPara>
                </a14:m>
                <a:endParaRPr lang="en-US" altLang="zh-CN" dirty="0" smtClean="0"/>
              </a:p>
              <a:p>
                <a:endParaRPr lang="en-US" altLang="zh-CN" dirty="0" smtClean="0"/>
              </a:p>
              <a:p>
                <a:r>
                  <a:rPr lang="zh-CN" altLang="en-US" dirty="0" smtClean="0"/>
                  <a:t>然后按照上述的签名过程生成</a:t>
                </a:r>
                <a:r>
                  <a:rPr lang="en-US" altLang="zh-CN" dirty="0" smtClean="0"/>
                  <a:t>Sign, Hash</a:t>
                </a:r>
                <a:r>
                  <a:rPr lang="zh-CN" altLang="en-US" dirty="0" smtClean="0"/>
                  <a:t>：</a:t>
                </a:r>
                <a:endParaRPr lang="en-US" altLang="zh-CN" dirty="0" smtClean="0"/>
              </a:p>
              <a:p>
                <a:pPr lvl="1"/>
                <a:r>
                  <a:rPr lang="zh-CN" altLang="en-US" dirty="0" smtClean="0"/>
                  <a:t>任选整数</a:t>
                </a:r>
                <a:r>
                  <a:rPr lang="en-US" altLang="zh-CN" dirty="0"/>
                  <a:t>r&lt;q</a:t>
                </a:r>
                <a:r>
                  <a:rPr lang="zh-CN" altLang="en-US" dirty="0"/>
                  <a:t>，求点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𝑅</m:t>
                    </m:r>
                    <m:r>
                      <a:rPr lang="en-US" altLang="zh-CN" i="1" dirty="0" smtClean="0">
                        <a:latin typeface="Cambria Math"/>
                      </a:rPr>
                      <m:t>(</m:t>
                    </m:r>
                    <m:r>
                      <a:rPr lang="en-US" altLang="zh-CN" b="0" i="1" dirty="0" smtClean="0">
                        <a:latin typeface="Cambria Math"/>
                      </a:rPr>
                      <m:t>𝑟𝑥</m:t>
                    </m:r>
                    <m:r>
                      <a:rPr lang="en-US" altLang="zh-CN" b="0" i="1" dirty="0" smtClean="0">
                        <a:latin typeface="Cambria Math"/>
                      </a:rPr>
                      <m:t>,</m:t>
                    </m:r>
                    <m:r>
                      <a:rPr lang="en-US" altLang="zh-CN" b="0" i="1" dirty="0" smtClean="0">
                        <a:latin typeface="Cambria Math"/>
                      </a:rPr>
                      <m:t>𝑟𝑦</m:t>
                    </m:r>
                    <m:r>
                      <a:rPr lang="en-US" altLang="zh-CN" i="1" dirty="0">
                        <a:latin typeface="Cambria Math"/>
                      </a:rPr>
                      <m:t>)=</m:t>
                    </m:r>
                    <m:r>
                      <a:rPr lang="en-US" altLang="zh-CN" i="1" dirty="0">
                        <a:latin typeface="Cambria Math"/>
                      </a:rPr>
                      <m:t>𝑟</m:t>
                    </m:r>
                    <m:r>
                      <a:rPr lang="en-US" altLang="zh-CN" i="1" dirty="0">
                        <a:latin typeface="Cambria Math"/>
                      </a:rPr>
                      <m:t>∗</m:t>
                    </m:r>
                    <m:r>
                      <a:rPr lang="en-US" altLang="zh-CN" i="1" dirty="0">
                        <a:latin typeface="Cambria Math"/>
                      </a:rPr>
                      <m:t>𝐺</m:t>
                    </m:r>
                  </m:oMath>
                </a14:m>
                <a:r>
                  <a:rPr lang="zh-CN" altLang="en-US" dirty="0"/>
                  <a:t>； </a:t>
                </a:r>
                <a:endParaRPr lang="en-US" altLang="zh-CN" dirty="0" smtClean="0"/>
              </a:p>
              <a:p>
                <a:pPr lvl="1"/>
                <a:r>
                  <a:rPr lang="zh-CN" altLang="en-US" dirty="0"/>
                  <a:t>对</a:t>
                </a:r>
                <a:r>
                  <a:rPr lang="en-US" altLang="zh-CN" dirty="0" smtClean="0"/>
                  <a:t>Data, </a:t>
                </a:r>
                <a:r>
                  <a:rPr lang="en-US" altLang="zh-CN" dirty="0" err="1" smtClean="0"/>
                  <a:t>rx</a:t>
                </a:r>
                <a:r>
                  <a:rPr lang="en-US" altLang="zh-CN" dirty="0" smtClean="0"/>
                  <a:t>, </a:t>
                </a:r>
                <a:r>
                  <a:rPr lang="en-US" altLang="zh-CN" dirty="0" err="1" smtClean="0"/>
                  <a:t>ry</a:t>
                </a:r>
                <a:r>
                  <a:rPr lang="zh-CN" altLang="en-US" dirty="0"/>
                  <a:t>共</a:t>
                </a:r>
                <a:r>
                  <a:rPr lang="en-US" altLang="zh-CN" dirty="0"/>
                  <a:t>100</a:t>
                </a:r>
                <a:r>
                  <a:rPr lang="zh-CN" altLang="en-US" dirty="0"/>
                  <a:t>个字节求</a:t>
                </a:r>
                <a:r>
                  <a:rPr lang="en-US" altLang="zh-CN" dirty="0"/>
                  <a:t>SHA-1</a:t>
                </a:r>
                <a:r>
                  <a:rPr lang="zh-CN" altLang="en-US" dirty="0"/>
                  <a:t>，取结果中的</a:t>
                </a:r>
                <a:r>
                  <a:rPr lang="en-US" altLang="zh-CN" dirty="0"/>
                  <a:t>28</a:t>
                </a:r>
                <a:r>
                  <a:rPr lang="zh-CN" altLang="en-US" dirty="0"/>
                  <a:t>位</a:t>
                </a:r>
                <a:r>
                  <a:rPr lang="zh-CN" altLang="en-US" dirty="0" smtClean="0"/>
                  <a:t>得</a:t>
                </a:r>
                <a:r>
                  <a:rPr lang="en-US" altLang="zh-CN" dirty="0" smtClean="0"/>
                  <a:t>Hash</a:t>
                </a:r>
                <a:r>
                  <a:rPr lang="zh-CN" altLang="en-US" dirty="0"/>
                  <a:t>； </a:t>
                </a:r>
                <a:endParaRPr lang="en-US" altLang="zh-CN" dirty="0" smtClean="0"/>
              </a:p>
              <a:p>
                <a:pPr lvl="1"/>
                <a:r>
                  <a:rPr lang="zh-CN" altLang="en-US" dirty="0" smtClean="0"/>
                  <a:t>求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𝑆𝑖𝑔𝑛</m:t>
                    </m:r>
                    <m:r>
                      <a:rPr lang="en-US" altLang="zh-CN" i="1" dirty="0" smtClean="0">
                        <a:latin typeface="Cambria Math"/>
                      </a:rPr>
                      <m:t> = </m:t>
                    </m:r>
                    <m:r>
                      <a:rPr lang="en-US" altLang="zh-CN" i="1" dirty="0" smtClean="0">
                        <a:latin typeface="Cambria Math"/>
                      </a:rPr>
                      <m:t>𝑟</m:t>
                    </m:r>
                    <m:r>
                      <a:rPr lang="en-US" altLang="zh-CN" i="1" dirty="0" smtClean="0">
                        <a:latin typeface="Cambria Math"/>
                      </a:rPr>
                      <m:t> − </m:t>
                    </m:r>
                    <m:r>
                      <a:rPr lang="en-US" altLang="zh-CN" i="1" dirty="0" smtClean="0">
                        <a:latin typeface="Cambria Math"/>
                      </a:rPr>
                      <m:t>𝐻𝑎𝑠h</m:t>
                    </m:r>
                    <m:r>
                      <a:rPr lang="en-US" altLang="zh-CN" i="1" dirty="0" smtClean="0">
                        <a:latin typeface="Cambria Math"/>
                      </a:rPr>
                      <m:t> ∗ </m:t>
                    </m:r>
                    <m:r>
                      <a:rPr lang="en-US" altLang="zh-CN" i="1" dirty="0" smtClean="0">
                        <a:latin typeface="Cambria Math"/>
                      </a:rPr>
                      <m:t>𝑘</m:t>
                    </m:r>
                    <m:r>
                      <a:rPr lang="en-US" altLang="zh-CN" i="1" dirty="0" smtClean="0">
                        <a:latin typeface="Cambria Math"/>
                      </a:rPr>
                      <m:t> ( </m:t>
                    </m:r>
                    <m:r>
                      <a:rPr lang="en-US" altLang="zh-CN" i="1" dirty="0" smtClean="0">
                        <a:latin typeface="Cambria Math"/>
                      </a:rPr>
                      <m:t>𝑚𝑜𝑑</m:t>
                    </m:r>
                    <m:r>
                      <a:rPr lang="en-US" altLang="zh-CN" i="1" dirty="0" smtClean="0">
                        <a:latin typeface="Cambria Math"/>
                      </a:rPr>
                      <m:t> </m:t>
                    </m:r>
                    <m:r>
                      <a:rPr lang="en-US" altLang="zh-CN" i="1" dirty="0" smtClean="0">
                        <a:latin typeface="Cambria Math"/>
                      </a:rPr>
                      <m:t>𝑞</m:t>
                    </m:r>
                    <m:r>
                      <a:rPr lang="en-US" altLang="zh-CN" i="1" dirty="0" smtClean="0">
                        <a:latin typeface="Cambria Math"/>
                      </a:rPr>
                      <m:t> )</m:t>
                    </m:r>
                  </m:oMath>
                </a14:m>
                <a:r>
                  <a:rPr lang="zh-CN" altLang="en-US" dirty="0"/>
                  <a:t>； </a:t>
                </a:r>
                <a:endParaRPr lang="en-US" altLang="zh-CN" dirty="0" smtClean="0"/>
              </a:p>
              <a:p>
                <a:pPr lvl="1"/>
                <a:r>
                  <a:rPr lang="zh-CN" altLang="en-US" dirty="0" smtClean="0"/>
                  <a:t>把</a:t>
                </a:r>
                <a:r>
                  <a:rPr lang="en-US" altLang="zh-CN" dirty="0" smtClean="0"/>
                  <a:t>Flag, Data, Hash, Sign</a:t>
                </a:r>
                <a:r>
                  <a:rPr lang="zh-CN" altLang="en-US" dirty="0" smtClean="0"/>
                  <a:t>四个数</a:t>
                </a:r>
                <a:r>
                  <a:rPr lang="zh-CN" altLang="en-US" dirty="0"/>
                  <a:t>组合后</a:t>
                </a:r>
                <a:r>
                  <a:rPr lang="en-US" altLang="zh-CN" dirty="0" err="1"/>
                  <a:t>UUCode</a:t>
                </a:r>
                <a:r>
                  <a:rPr lang="zh-CN" altLang="en-US" dirty="0" smtClean="0"/>
                  <a:t>得</a:t>
                </a:r>
                <a:r>
                  <a:rPr lang="en-US" altLang="zh-CN" dirty="0" smtClean="0"/>
                  <a:t>25</a:t>
                </a:r>
                <a:r>
                  <a:rPr lang="zh-CN" altLang="en-US" dirty="0"/>
                  <a:t>位</a:t>
                </a:r>
                <a:r>
                  <a:rPr lang="en-US" altLang="zh-CN" dirty="0" err="1"/>
                  <a:t>CDKey</a:t>
                </a:r>
                <a:r>
                  <a:rPr lang="zh-CN" altLang="en-US" dirty="0" smtClean="0"/>
                  <a:t>。</a:t>
                </a:r>
                <a:endParaRPr lang="en-US" altLang="zh-CN" dirty="0" smtClean="0"/>
              </a:p>
              <a:p>
                <a:endParaRPr lang="en-US" altLang="zh-CN" dirty="0" smtClean="0"/>
              </a:p>
              <a:p>
                <a:r>
                  <a:rPr lang="zh-CN" altLang="en-US" dirty="0" smtClean="0"/>
                  <a:t>验证</a:t>
                </a:r>
                <a:r>
                  <a:rPr lang="en-US" altLang="zh-CN" dirty="0" err="1" smtClean="0"/>
                  <a:t>CDKey</a:t>
                </a:r>
                <a:r>
                  <a:rPr lang="zh-CN" altLang="en-US" dirty="0" smtClean="0"/>
                  <a:t>时：</a:t>
                </a:r>
                <a:endParaRPr lang="en-US" altLang="zh-CN" dirty="0" smtClean="0"/>
              </a:p>
              <a:p>
                <a:pPr lvl="1"/>
                <a:r>
                  <a:rPr lang="zh-CN" altLang="en-US" dirty="0" smtClean="0"/>
                  <a:t>把</a:t>
                </a:r>
                <a:r>
                  <a:rPr lang="en-US" altLang="zh-CN" dirty="0"/>
                  <a:t>25</a:t>
                </a:r>
                <a:r>
                  <a:rPr lang="zh-CN" altLang="en-US" dirty="0"/>
                  <a:t>位</a:t>
                </a:r>
                <a:r>
                  <a:rPr lang="en-US" altLang="zh-CN" dirty="0" err="1"/>
                  <a:t>CDKey</a:t>
                </a:r>
                <a:r>
                  <a:rPr lang="zh-CN" altLang="en-US" dirty="0"/>
                  <a:t>先</a:t>
                </a:r>
                <a:r>
                  <a:rPr lang="en-US" altLang="zh-CN" dirty="0" err="1"/>
                  <a:t>UUDecode</a:t>
                </a:r>
                <a:r>
                  <a:rPr lang="zh-CN" altLang="en-US" dirty="0"/>
                  <a:t>再拆分</a:t>
                </a:r>
                <a:r>
                  <a:rPr lang="zh-CN" altLang="en-US" dirty="0" smtClean="0"/>
                  <a:t>后得到</a:t>
                </a:r>
                <a:r>
                  <a:rPr lang="en-US" altLang="zh-CN" dirty="0"/>
                  <a:t>Data</a:t>
                </a:r>
                <a:r>
                  <a:rPr lang="zh-CN" altLang="en-US" dirty="0"/>
                  <a:t>、</a:t>
                </a:r>
                <a:r>
                  <a:rPr lang="en-US" altLang="zh-CN" dirty="0"/>
                  <a:t>Hash</a:t>
                </a:r>
                <a:r>
                  <a:rPr lang="zh-CN" altLang="en-US" dirty="0"/>
                  <a:t>、</a:t>
                </a:r>
                <a:r>
                  <a:rPr lang="en-US" altLang="zh-CN" dirty="0"/>
                  <a:t>Sign</a:t>
                </a:r>
                <a:r>
                  <a:rPr lang="zh-CN" altLang="en-US" dirty="0"/>
                  <a:t>； </a:t>
                </a:r>
                <a:endParaRPr lang="en-US" altLang="zh-CN" dirty="0" smtClean="0"/>
              </a:p>
              <a:p>
                <a:pPr lvl="1"/>
                <a:r>
                  <a:rPr lang="zh-CN" altLang="en-US" dirty="0" smtClean="0"/>
                  <a:t>求</a:t>
                </a:r>
                <a:r>
                  <a:rPr lang="zh-CN" altLang="en-US" dirty="0"/>
                  <a:t>点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𝑅</m:t>
                    </m:r>
                    <m:r>
                      <a:rPr lang="en-US" altLang="zh-CN" i="1" dirty="0" smtClean="0">
                        <a:latin typeface="Cambria Math"/>
                      </a:rPr>
                      <m:t>(</m:t>
                    </m:r>
                    <m:r>
                      <a:rPr lang="en-US" altLang="zh-CN" b="0" i="1" dirty="0" smtClean="0">
                        <a:latin typeface="Cambria Math"/>
                      </a:rPr>
                      <m:t>𝑟𝑥</m:t>
                    </m:r>
                    <m:r>
                      <a:rPr lang="en-US" altLang="zh-CN" i="1" dirty="0">
                        <a:latin typeface="Cambria Math"/>
                      </a:rPr>
                      <m:t>, </m:t>
                    </m:r>
                    <m:r>
                      <a:rPr lang="en-US" altLang="zh-CN" b="0" i="1" dirty="0" smtClean="0">
                        <a:latin typeface="Cambria Math"/>
                      </a:rPr>
                      <m:t>𝑟𝑦</m:t>
                    </m:r>
                    <m:r>
                      <a:rPr lang="en-US" altLang="zh-CN" i="1" dirty="0">
                        <a:latin typeface="Cambria Math"/>
                      </a:rPr>
                      <m:t>) = </m:t>
                    </m:r>
                    <m:r>
                      <a:rPr lang="en-US" altLang="zh-CN" i="1" dirty="0" smtClean="0">
                        <a:latin typeface="Cambria Math"/>
                      </a:rPr>
                      <m:t>𝑆𝑖𝑔𝑛</m:t>
                    </m:r>
                    <m:r>
                      <a:rPr lang="en-US" altLang="zh-CN" i="1" dirty="0" smtClean="0">
                        <a:latin typeface="Cambria Math"/>
                      </a:rPr>
                      <m:t> ∗ </m:t>
                    </m:r>
                    <m:r>
                      <a:rPr lang="en-US" altLang="zh-CN" i="1" dirty="0">
                        <a:latin typeface="Cambria Math"/>
                      </a:rPr>
                      <m:t>𝐺</m:t>
                    </m:r>
                    <m:r>
                      <a:rPr lang="en-US" altLang="zh-CN" i="1" dirty="0">
                        <a:latin typeface="Cambria Math"/>
                      </a:rPr>
                      <m:t> + </m:t>
                    </m:r>
                    <m:r>
                      <a:rPr lang="en-US" altLang="zh-CN" i="1" dirty="0">
                        <a:latin typeface="Cambria Math"/>
                      </a:rPr>
                      <m:t>𝐻𝑎𝑠h</m:t>
                    </m:r>
                    <m:r>
                      <a:rPr lang="en-US" altLang="zh-CN" i="1" dirty="0">
                        <a:latin typeface="Cambria Math"/>
                      </a:rPr>
                      <m:t> ∗ </m:t>
                    </m:r>
                    <m:r>
                      <a:rPr lang="en-US" altLang="zh-CN" i="1" dirty="0">
                        <a:latin typeface="Cambria Math"/>
                      </a:rPr>
                      <m:t>𝐾</m:t>
                    </m:r>
                    <m:r>
                      <a:rPr lang="en-US" altLang="zh-CN" i="1" dirty="0">
                        <a:latin typeface="Cambria Math"/>
                      </a:rPr>
                      <m:t> ( </m:t>
                    </m:r>
                    <m:r>
                      <a:rPr lang="en-US" altLang="zh-CN" i="1" dirty="0">
                        <a:latin typeface="Cambria Math"/>
                      </a:rPr>
                      <m:t>𝑚𝑜𝑑</m:t>
                    </m:r>
                    <m:r>
                      <a:rPr lang="en-US" altLang="zh-CN" i="1" dirty="0">
                        <a:latin typeface="Cambria Math"/>
                      </a:rPr>
                      <m:t> </m:t>
                    </m:r>
                    <m:r>
                      <a:rPr lang="en-US" altLang="zh-CN" i="1" dirty="0">
                        <a:latin typeface="Cambria Math"/>
                      </a:rPr>
                      <m:t>𝑝</m:t>
                    </m:r>
                    <m:r>
                      <a:rPr lang="en-US" altLang="zh-CN" i="1" dirty="0">
                        <a:latin typeface="Cambria Math"/>
                      </a:rPr>
                      <m:t> )</m:t>
                    </m:r>
                  </m:oMath>
                </a14:m>
                <a:r>
                  <a:rPr lang="zh-CN" altLang="en-US" dirty="0"/>
                  <a:t>； </a:t>
                </a:r>
                <a:endParaRPr lang="en-US" altLang="zh-CN" dirty="0" smtClean="0"/>
              </a:p>
              <a:p>
                <a:pPr lvl="1"/>
                <a:r>
                  <a:rPr lang="zh-CN" altLang="en-US" dirty="0" smtClean="0"/>
                  <a:t>将</a:t>
                </a:r>
                <a:r>
                  <a:rPr lang="en-US" altLang="zh-CN" dirty="0" smtClean="0"/>
                  <a:t>Data, </a:t>
                </a:r>
                <a:r>
                  <a:rPr lang="en-US" altLang="zh-CN" dirty="0" err="1" smtClean="0"/>
                  <a:t>rx</a:t>
                </a:r>
                <a:r>
                  <a:rPr lang="en-US" altLang="zh-CN" dirty="0" smtClean="0"/>
                  <a:t>, </a:t>
                </a:r>
                <a:r>
                  <a:rPr lang="en-US" altLang="zh-CN" dirty="0" err="1" smtClean="0"/>
                  <a:t>ry</a:t>
                </a:r>
                <a:r>
                  <a:rPr lang="zh-CN" altLang="en-US" dirty="0"/>
                  <a:t>共</a:t>
                </a:r>
                <a:r>
                  <a:rPr lang="en-US" altLang="zh-CN" dirty="0"/>
                  <a:t>100</a:t>
                </a:r>
                <a:r>
                  <a:rPr lang="zh-CN" altLang="en-US" dirty="0"/>
                  <a:t>个字节求</a:t>
                </a:r>
                <a:r>
                  <a:rPr lang="en-US" altLang="zh-CN" dirty="0"/>
                  <a:t>SHA-1</a:t>
                </a:r>
                <a:r>
                  <a:rPr lang="zh-CN" altLang="en-US" dirty="0"/>
                  <a:t>，取结果中的</a:t>
                </a:r>
                <a:r>
                  <a:rPr lang="en-US" altLang="zh-CN" dirty="0"/>
                  <a:t>28</a:t>
                </a:r>
                <a:r>
                  <a:rPr lang="zh-CN" altLang="en-US" dirty="0"/>
                  <a:t>位</a:t>
                </a:r>
                <a:r>
                  <a:rPr lang="zh-CN" altLang="en-US" dirty="0" smtClean="0"/>
                  <a:t>得</a:t>
                </a:r>
                <a:r>
                  <a:rPr lang="en-US" altLang="zh-CN" dirty="0" smtClean="0"/>
                  <a:t>Hash*</a:t>
                </a:r>
                <a:r>
                  <a:rPr lang="zh-CN" altLang="en-US" dirty="0" smtClean="0"/>
                  <a:t>； </a:t>
                </a:r>
                <a:endParaRPr lang="en-US" altLang="zh-CN" dirty="0" smtClean="0"/>
              </a:p>
              <a:p>
                <a:pPr lvl="1"/>
                <a:r>
                  <a:rPr lang="zh-CN" altLang="en-US" dirty="0" smtClean="0"/>
                  <a:t>如果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𝐻𝑎𝑠h</m:t>
                    </m:r>
                    <m:r>
                      <a:rPr lang="en-US" altLang="zh-CN" i="1" dirty="0" smtClean="0"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/>
                          </a:rPr>
                          <m:t>𝐻𝑎𝑠h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zh-CN" altLang="en-US" dirty="0" smtClean="0"/>
                  <a:t>，</a:t>
                </a:r>
                <a:r>
                  <a:rPr lang="zh-CN" altLang="en-US" dirty="0"/>
                  <a:t>则该</a:t>
                </a:r>
                <a:r>
                  <a:rPr lang="en-US" altLang="zh-CN" dirty="0" err="1"/>
                  <a:t>CDKey</a:t>
                </a:r>
                <a:r>
                  <a:rPr lang="zh-CN" altLang="en-US" dirty="0"/>
                  <a:t>为有效</a:t>
                </a:r>
                <a:r>
                  <a:rPr lang="en-US" altLang="zh-CN" dirty="0"/>
                  <a:t>Key</a:t>
                </a:r>
                <a:r>
                  <a:rPr lang="zh-CN" altLang="en-US" dirty="0"/>
                  <a:t>。</a:t>
                </a:r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1328"/>
                <a:ext cx="8229600" cy="4755984"/>
              </a:xfrm>
              <a:blipFill rotWithShape="1">
                <a:blip r:embed="rId2"/>
                <a:stretch>
                  <a:fillRect t="-2308" r="-2222" b="-2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Microsoft</a:t>
            </a:r>
            <a:r>
              <a:rPr lang="zh-CN" altLang="en-US" dirty="0"/>
              <a:t>软件序列号</a:t>
            </a:r>
            <a:r>
              <a:rPr lang="en-US" altLang="zh-CN" dirty="0" smtClean="0"/>
              <a:t>-</a:t>
            </a:r>
            <a:r>
              <a:rPr lang="zh-CN" altLang="en-US" dirty="0" smtClean="0"/>
              <a:t>椭圆曲线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1005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/>
                  <a:t>微软的序列号能不能被轻易破解呢？</a:t>
                </a:r>
                <a:endParaRPr lang="en-US" altLang="zh-CN" dirty="0" smtClean="0"/>
              </a:p>
              <a:p>
                <a:pPr lvl="1"/>
                <a:r>
                  <a:rPr lang="zh-CN" altLang="en-US" dirty="0" smtClean="0"/>
                  <a:t>答案是肯定的 </a:t>
                </a:r>
                <a:r>
                  <a:rPr lang="en-US" altLang="zh-CN" dirty="0" smtClean="0"/>
                  <a:t>– </a:t>
                </a:r>
                <a:r>
                  <a:rPr lang="zh-CN" altLang="en-US" dirty="0" smtClean="0"/>
                  <a:t>注册机！</a:t>
                </a:r>
                <a:endParaRPr lang="en-US" altLang="zh-CN" dirty="0" smtClean="0"/>
              </a:p>
              <a:p>
                <a:r>
                  <a:rPr lang="zh-CN" altLang="en-US" dirty="0"/>
                  <a:t>要破解</a:t>
                </a:r>
                <a:r>
                  <a:rPr lang="en-US" altLang="zh-CN" dirty="0" err="1"/>
                  <a:t>CDKey</a:t>
                </a:r>
                <a:r>
                  <a:rPr lang="zh-CN" altLang="en-US" dirty="0"/>
                  <a:t>的生成算法</a:t>
                </a:r>
                <a:r>
                  <a:rPr lang="zh-CN" altLang="en-US" dirty="0" smtClean="0"/>
                  <a:t>，只</a:t>
                </a:r>
                <a:r>
                  <a:rPr lang="zh-CN" altLang="en-US" dirty="0"/>
                  <a:t>要求</a:t>
                </a:r>
                <a:r>
                  <a:rPr lang="zh-CN" altLang="en-US" dirty="0" smtClean="0"/>
                  <a:t>出</a:t>
                </a:r>
                <a:r>
                  <a:rPr lang="en-US" altLang="zh-CN" dirty="0" smtClean="0"/>
                  <a:t>k</a:t>
                </a:r>
                <a:r>
                  <a:rPr lang="zh-CN" altLang="en-US" dirty="0"/>
                  <a:t>即</a:t>
                </a:r>
                <a:r>
                  <a:rPr lang="zh-CN" altLang="en-US" dirty="0" smtClean="0"/>
                  <a:t>可。微软公钥中，</a:t>
                </a:r>
                <a:r>
                  <a:rPr lang="en-US" altLang="zh-CN" dirty="0" smtClean="0"/>
                  <a:t>p</a:t>
                </a:r>
                <a:r>
                  <a:rPr lang="zh-CN" altLang="en-US" dirty="0" smtClean="0"/>
                  <a:t>是</a:t>
                </a:r>
                <a:r>
                  <a:rPr lang="zh-CN" altLang="en-US" dirty="0"/>
                  <a:t>一个</a:t>
                </a:r>
                <a:r>
                  <a:rPr lang="en-US" altLang="zh-CN" dirty="0"/>
                  <a:t>384 bits</a:t>
                </a:r>
                <a:r>
                  <a:rPr lang="zh-CN" altLang="en-US" dirty="0"/>
                  <a:t>的质数</a:t>
                </a:r>
                <a:r>
                  <a:rPr lang="zh-CN" altLang="en-US" dirty="0" smtClean="0"/>
                  <a:t>，求</a:t>
                </a:r>
                <a:r>
                  <a:rPr lang="en-US" altLang="zh-CN" dirty="0" smtClean="0"/>
                  <a:t>k</a:t>
                </a:r>
                <a:r>
                  <a:rPr lang="zh-CN" altLang="en-US" dirty="0" smtClean="0"/>
                  <a:t>的计算量为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𝑂</m:t>
                    </m:r>
                    <m:r>
                      <a:rPr lang="en-US" altLang="zh-CN" i="1" dirty="0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/>
                          </a:rPr>
                          <m:t>192</m:t>
                        </m:r>
                      </m:sup>
                    </m:sSup>
                    <m:r>
                      <a:rPr lang="en-US" altLang="zh-CN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 smtClean="0"/>
                  <a:t> ，但是</a:t>
                </a:r>
                <a:r>
                  <a:rPr lang="en-US" altLang="zh-CN" dirty="0" smtClean="0"/>
                  <a:t>…</a:t>
                </a:r>
              </a:p>
              <a:p>
                <a:r>
                  <a:rPr lang="zh-CN" altLang="en-US" dirty="0" smtClean="0"/>
                  <a:t>回顾</a:t>
                </a:r>
                <a14:m>
                  <m:oMath xmlns:m="http://schemas.openxmlformats.org/officeDocument/2006/math">
                    <m:r>
                      <a:rPr lang="da-DK" altLang="zh-CN" i="1" dirty="0" smtClean="0">
                        <a:latin typeface="Cambria Math"/>
                      </a:rPr>
                      <m:t>𝑆𝑖𝑔𝑛</m:t>
                    </m:r>
                    <m:r>
                      <a:rPr lang="da-DK" altLang="zh-CN" i="1" dirty="0" smtClean="0">
                        <a:latin typeface="Cambria Math"/>
                      </a:rPr>
                      <m:t> = </m:t>
                    </m:r>
                    <m:r>
                      <a:rPr lang="da-DK" altLang="zh-CN" i="1" dirty="0" smtClean="0">
                        <a:latin typeface="Cambria Math"/>
                      </a:rPr>
                      <m:t>𝑟</m:t>
                    </m:r>
                    <m:r>
                      <a:rPr lang="da-DK" altLang="zh-CN" i="1" dirty="0" smtClean="0">
                        <a:latin typeface="Cambria Math"/>
                      </a:rPr>
                      <m:t> − </m:t>
                    </m:r>
                    <m:r>
                      <a:rPr lang="da-DK" altLang="zh-CN" i="1" dirty="0" smtClean="0">
                        <a:latin typeface="Cambria Math"/>
                      </a:rPr>
                      <m:t>𝐻𝑎𝑠h</m:t>
                    </m:r>
                    <m:r>
                      <a:rPr lang="da-DK" altLang="zh-CN" i="1" dirty="0" smtClean="0">
                        <a:latin typeface="Cambria Math"/>
                      </a:rPr>
                      <m:t> ∗ </m:t>
                    </m:r>
                    <m:r>
                      <a:rPr lang="da-DK" altLang="zh-CN" i="1" dirty="0" smtClean="0">
                        <a:latin typeface="Cambria Math"/>
                      </a:rPr>
                      <m:t>𝑘</m:t>
                    </m:r>
                    <m:r>
                      <a:rPr lang="da-DK" altLang="zh-CN" i="1" dirty="0" smtClean="0">
                        <a:latin typeface="Cambria Math"/>
                      </a:rPr>
                      <m:t> ( </m:t>
                    </m:r>
                    <m:r>
                      <a:rPr lang="da-DK" altLang="zh-CN" i="1" dirty="0" smtClean="0">
                        <a:latin typeface="Cambria Math"/>
                      </a:rPr>
                      <m:t>𝑚𝑜𝑑</m:t>
                    </m:r>
                    <m:r>
                      <a:rPr lang="da-DK" altLang="zh-CN" i="1" dirty="0" smtClean="0">
                        <a:latin typeface="Cambria Math"/>
                      </a:rPr>
                      <m:t> </m:t>
                    </m:r>
                    <m:r>
                      <a:rPr lang="en-US" altLang="zh-CN" i="1" dirty="0" smtClean="0">
                        <a:latin typeface="Cambria Math"/>
                      </a:rPr>
                      <m:t>𝑝</m:t>
                    </m:r>
                    <m:r>
                      <a:rPr lang="da-DK" altLang="zh-CN" i="1" dirty="0" smtClean="0">
                        <a:latin typeface="Cambria Math"/>
                      </a:rPr>
                      <m:t> )</m:t>
                    </m:r>
                  </m:oMath>
                </a14:m>
                <a:r>
                  <a:rPr lang="zh-CN" altLang="en-US" dirty="0" smtClean="0"/>
                  <a:t>，这里尽管</a:t>
                </a:r>
                <a:r>
                  <a:rPr lang="en-US" altLang="zh-CN" dirty="0" smtClean="0"/>
                  <a:t>p</a:t>
                </a:r>
                <a:r>
                  <a:rPr lang="zh-CN" altLang="en-US" dirty="0" smtClean="0"/>
                  <a:t>是个很大的数，但是</a:t>
                </a:r>
                <a:r>
                  <a:rPr lang="en-US" altLang="zh-CN" dirty="0" smtClean="0"/>
                  <a:t>Sign</a:t>
                </a:r>
                <a:r>
                  <a:rPr lang="zh-CN" altLang="en-US" dirty="0" smtClean="0"/>
                  <a:t>被限制死了在</a:t>
                </a:r>
                <a:r>
                  <a:rPr lang="en-US" altLang="zh-CN" dirty="0" smtClean="0"/>
                  <a:t>55bits</a:t>
                </a:r>
                <a:r>
                  <a:rPr lang="zh-CN" altLang="en-US" dirty="0" smtClean="0"/>
                  <a:t>，也就是</a:t>
                </a:r>
                <a:r>
                  <a:rPr lang="en-US" altLang="zh-CN" dirty="0" smtClean="0"/>
                  <a:t>q</a:t>
                </a:r>
                <a:r>
                  <a:rPr lang="zh-CN" altLang="en-US" dirty="0" smtClean="0"/>
                  <a:t>最大不超过</a:t>
                </a:r>
                <a:r>
                  <a:rPr lang="en-US" altLang="zh-CN" dirty="0" smtClean="0"/>
                  <a:t>56bits</a:t>
                </a:r>
                <a:r>
                  <a:rPr lang="zh-CN" altLang="en-US" dirty="0" smtClean="0"/>
                  <a:t>，而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𝑘</m:t>
                    </m:r>
                    <m:r>
                      <a:rPr lang="en-US" altLang="zh-CN" i="1" dirty="0" smtClean="0">
                        <a:latin typeface="Cambria Math"/>
                      </a:rPr>
                      <m:t>&lt;</m:t>
                    </m:r>
                    <m:r>
                      <a:rPr lang="en-US" altLang="zh-CN" i="1" dirty="0" smtClean="0">
                        <a:latin typeface="Cambria Math"/>
                      </a:rPr>
                      <m:t>𝑞</m:t>
                    </m:r>
                  </m:oMath>
                </a14:m>
                <a:r>
                  <a:rPr lang="zh-CN" altLang="en-US" dirty="0" smtClean="0"/>
                  <a:t>，所以计算</a:t>
                </a:r>
                <a:r>
                  <a:rPr lang="en-US" altLang="zh-CN" dirty="0" smtClean="0"/>
                  <a:t>k</a:t>
                </a:r>
                <a:r>
                  <a:rPr lang="zh-CN" altLang="en-US" dirty="0" smtClean="0"/>
                  <a:t>的计算量只要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𝑂</m:t>
                    </m:r>
                    <m:r>
                      <a:rPr lang="en-US" altLang="zh-CN" i="1" dirty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/>
                          </a:rPr>
                          <m:t>28</m:t>
                        </m:r>
                      </m:sup>
                    </m:sSup>
                    <m:r>
                      <a:rPr lang="en-US" altLang="zh-CN" i="1" dirty="0">
                        <a:latin typeface="Cambria Math"/>
                      </a:rPr>
                      <m:t>)</m:t>
                    </m:r>
                    <m:r>
                      <a:rPr lang="en-US" altLang="zh-CN" i="1" dirty="0" smtClean="0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altLang="zh-CN" i="1" dirty="0">
                        <a:latin typeface="Cambria Math"/>
                      </a:rPr>
                      <m:t>𝑂</m:t>
                    </m:r>
                    <m:r>
                      <a:rPr lang="en-US" altLang="zh-CN" i="1" dirty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/>
                          </a:rPr>
                          <m:t>8.5</m:t>
                        </m:r>
                      </m:sup>
                    </m:sSup>
                    <m:r>
                      <a:rPr lang="en-US" altLang="zh-CN" i="1" dirty="0">
                        <a:latin typeface="Cambria Math"/>
                      </a:rPr>
                      <m:t>)</m:t>
                    </m:r>
                  </m:oMath>
                </a14:m>
                <a:r>
                  <a:rPr lang="zh-CN" altLang="en-US" dirty="0" smtClean="0"/>
                  <a:t>！</a:t>
                </a:r>
                <a:endParaRPr lang="en-US" altLang="zh-CN" dirty="0" smtClean="0"/>
              </a:p>
              <a:p>
                <a:endParaRPr lang="en-US" altLang="zh-CN" dirty="0" smtClean="0"/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022" r="-5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ECC</a:t>
            </a:r>
            <a:r>
              <a:rPr lang="zh-CN" altLang="en-US" dirty="0"/>
              <a:t>加密破译 </a:t>
            </a:r>
            <a:r>
              <a:rPr lang="en-US" altLang="zh-CN" dirty="0"/>
              <a:t>– </a:t>
            </a:r>
            <a:r>
              <a:rPr lang="zh-CN" altLang="en-US" dirty="0"/>
              <a:t>传说中的注册机</a:t>
            </a:r>
          </a:p>
        </p:txBody>
      </p:sp>
    </p:spTree>
    <p:extLst>
      <p:ext uri="{BB962C8B-B14F-4D97-AF65-F5344CB8AC3E}">
        <p14:creationId xmlns:p14="http://schemas.microsoft.com/office/powerpoint/2010/main" val="1951843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优点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安全性能</a:t>
            </a:r>
            <a:r>
              <a:rPr lang="zh-CN" altLang="en-US" dirty="0"/>
              <a:t>更</a:t>
            </a:r>
            <a:r>
              <a:rPr lang="zh-CN" altLang="en-US" dirty="0" smtClean="0"/>
              <a:t>高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160</a:t>
            </a:r>
            <a:r>
              <a:rPr lang="zh-CN" altLang="en-US" dirty="0"/>
              <a:t>位</a:t>
            </a:r>
            <a:r>
              <a:rPr lang="en-US" altLang="zh-CN" dirty="0"/>
              <a:t>ECC</a:t>
            </a:r>
            <a:r>
              <a:rPr lang="zh-CN" altLang="en-US" dirty="0"/>
              <a:t>与</a:t>
            </a:r>
            <a:r>
              <a:rPr lang="en-US" altLang="zh-CN" dirty="0"/>
              <a:t>1024</a:t>
            </a:r>
            <a:r>
              <a:rPr lang="zh-CN" altLang="en-US" dirty="0"/>
              <a:t>位</a:t>
            </a:r>
            <a:r>
              <a:rPr lang="en-US" altLang="zh-CN" dirty="0"/>
              <a:t>RSA</a:t>
            </a:r>
            <a:r>
              <a:rPr lang="zh-CN" altLang="en-US" dirty="0"/>
              <a:t>、</a:t>
            </a:r>
            <a:r>
              <a:rPr lang="en-US" altLang="zh-CN" dirty="0"/>
              <a:t>DSA</a:t>
            </a:r>
            <a:r>
              <a:rPr lang="zh-CN" altLang="en-US" dirty="0"/>
              <a:t>有相同的安全</a:t>
            </a:r>
            <a:r>
              <a:rPr lang="zh-CN" altLang="en-US" dirty="0" smtClean="0"/>
              <a:t>强度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处理速度更快</a:t>
            </a:r>
            <a:endParaRPr lang="en-US" altLang="zh-CN" dirty="0" smtClean="0"/>
          </a:p>
          <a:p>
            <a:pPr lvl="2"/>
            <a:r>
              <a:rPr lang="zh-CN" altLang="en-US" dirty="0"/>
              <a:t>在私钥的处理速度</a:t>
            </a:r>
            <a:r>
              <a:rPr lang="zh-CN" altLang="en-US" dirty="0" smtClean="0"/>
              <a:t>上，</a:t>
            </a:r>
            <a:r>
              <a:rPr lang="en-US" altLang="zh-CN" dirty="0"/>
              <a:t>ECC</a:t>
            </a:r>
            <a:r>
              <a:rPr lang="zh-CN" altLang="en-US" dirty="0"/>
              <a:t>远 比</a:t>
            </a:r>
            <a:r>
              <a:rPr lang="en-US" altLang="zh-CN" dirty="0"/>
              <a:t>RSA</a:t>
            </a:r>
            <a:r>
              <a:rPr lang="zh-CN" altLang="en-US" dirty="0"/>
              <a:t>、</a:t>
            </a:r>
            <a:r>
              <a:rPr lang="en-US" altLang="zh-CN" dirty="0"/>
              <a:t>DSA</a:t>
            </a:r>
            <a:r>
              <a:rPr lang="zh-CN" altLang="en-US" dirty="0"/>
              <a:t>快得多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带宽要求更低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存储空间更小</a:t>
            </a:r>
            <a:endParaRPr lang="en-US" altLang="zh-CN" dirty="0" smtClean="0"/>
          </a:p>
          <a:p>
            <a:pPr lvl="2"/>
            <a:r>
              <a:rPr lang="en-US" altLang="zh-CN" dirty="0"/>
              <a:t>ECC</a:t>
            </a:r>
            <a:r>
              <a:rPr lang="zh-CN" altLang="en-US" dirty="0"/>
              <a:t>的密钥尺寸和系统参数与</a:t>
            </a:r>
            <a:r>
              <a:rPr lang="en-US" altLang="zh-CN" dirty="0"/>
              <a:t>RSA</a:t>
            </a:r>
            <a:r>
              <a:rPr lang="zh-CN" altLang="en-US" dirty="0"/>
              <a:t>、</a:t>
            </a:r>
            <a:r>
              <a:rPr lang="en-US" altLang="zh-CN" dirty="0"/>
              <a:t>DSA</a:t>
            </a:r>
            <a:r>
              <a:rPr lang="zh-CN" altLang="en-US" dirty="0"/>
              <a:t>相比要小得多</a:t>
            </a:r>
            <a:endParaRPr lang="en-US" altLang="zh-CN" dirty="0" smtClean="0"/>
          </a:p>
          <a:p>
            <a:r>
              <a:rPr lang="zh-CN" altLang="en-US" dirty="0" smtClean="0"/>
              <a:t>缺点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设计困难，实现复杂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在序列号方面的安全性并没有想象中的完善</a:t>
            </a:r>
            <a:endParaRPr lang="en-US" altLang="zh-CN" dirty="0" smtClean="0"/>
          </a:p>
          <a:p>
            <a:pPr lvl="1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ECC vs. RSA - </a:t>
            </a:r>
            <a:r>
              <a:rPr lang="zh-CN" altLang="en-US" dirty="0" smtClean="0"/>
              <a:t>优缺点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1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ECC</a:t>
            </a:r>
            <a:r>
              <a:rPr lang="zh-CN" altLang="en-US" dirty="0" smtClean="0"/>
              <a:t> </a:t>
            </a:r>
            <a:r>
              <a:rPr lang="en-US" altLang="zh-CN" dirty="0"/>
              <a:t>vs. RSA </a:t>
            </a:r>
            <a:r>
              <a:rPr lang="en-US" altLang="zh-CN" dirty="0" smtClean="0"/>
              <a:t>– </a:t>
            </a:r>
            <a:r>
              <a:rPr lang="zh-CN" altLang="en-US" dirty="0" smtClean="0"/>
              <a:t>性能对比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59441"/>
            <a:ext cx="845639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1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ECC</a:t>
            </a:r>
            <a:r>
              <a:rPr lang="zh-CN" altLang="en-US" dirty="0"/>
              <a:t> </a:t>
            </a:r>
            <a:r>
              <a:rPr lang="en-US" altLang="zh-CN" dirty="0"/>
              <a:t>vs. RSA – </a:t>
            </a:r>
            <a:r>
              <a:rPr lang="zh-CN" altLang="en-US" dirty="0"/>
              <a:t>性能对比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620347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98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>
                <a:latin typeface="+mn-ea"/>
              </a:rPr>
              <a:t>射影平面坐标系是对普通平面直角坐标</a:t>
            </a:r>
            <a:r>
              <a:rPr lang="zh-CN" altLang="en-US" dirty="0" smtClean="0">
                <a:latin typeface="+mn-ea"/>
              </a:rPr>
              <a:t>系的扩展：</a:t>
            </a:r>
            <a:endParaRPr lang="en-US" altLang="zh-CN" dirty="0" smtClean="0">
              <a:latin typeface="+mn-ea"/>
            </a:endParaRPr>
          </a:p>
          <a:p>
            <a:pPr lvl="1"/>
            <a:r>
              <a:rPr lang="zh-CN" altLang="en-US" dirty="0" smtClean="0">
                <a:latin typeface="+mn-ea"/>
              </a:rPr>
              <a:t>增加无穷远点</a:t>
            </a:r>
            <a:r>
              <a:rPr lang="en-US" altLang="zh-CN" dirty="0">
                <a:latin typeface="+mn-ea"/>
              </a:rPr>
              <a:t>P</a:t>
            </a:r>
            <a:r>
              <a:rPr lang="en-US" altLang="zh-CN" dirty="0" smtClean="0">
                <a:latin typeface="+mn-ea"/>
              </a:rPr>
              <a:t>∞</a:t>
            </a:r>
          </a:p>
          <a:p>
            <a:r>
              <a:rPr lang="zh-CN" altLang="en-US" dirty="0" smtClean="0">
                <a:latin typeface="+mn-ea"/>
              </a:rPr>
              <a:t>构造方法：</a:t>
            </a:r>
            <a:endParaRPr lang="en-US" altLang="zh-CN" dirty="0" smtClean="0">
              <a:latin typeface="+mn-ea"/>
            </a:endParaRPr>
          </a:p>
          <a:p>
            <a:pPr lvl="1"/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对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普通平面直角坐标系上的点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的坐标（</a:t>
            </a:r>
            <a:r>
              <a:rPr lang="en-US" altLang="zh-CN" dirty="0" smtClean="0">
                <a:latin typeface="华文楷体" pitchFamily="2" charset="-122"/>
                <a:ea typeface="华文楷体" pitchFamily="2" charset="-122"/>
              </a:rPr>
              <a:t>x , y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）做如下改造：</a:t>
            </a:r>
            <a:br>
              <a:rPr lang="zh-CN" altLang="en-US" dirty="0">
                <a:latin typeface="华文楷体" pitchFamily="2" charset="-122"/>
                <a:ea typeface="华文楷体" pitchFamily="2" charset="-122"/>
              </a:rPr>
            </a:b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　　令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x=X/Z 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，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y=Y/Z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Z≠0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）；则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A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点可以表示为（</a:t>
            </a:r>
            <a:r>
              <a:rPr lang="en-US" altLang="zh-CN" dirty="0">
                <a:latin typeface="华文楷体" pitchFamily="2" charset="-122"/>
                <a:ea typeface="华文楷体" pitchFamily="2" charset="-122"/>
              </a:rPr>
              <a:t>X:Y:Z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）。</a:t>
            </a:r>
            <a:br>
              <a:rPr lang="zh-CN" altLang="en-US" dirty="0">
                <a:latin typeface="华文楷体" pitchFamily="2" charset="-122"/>
                <a:ea typeface="华文楷体" pitchFamily="2" charset="-122"/>
              </a:rPr>
            </a:b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　　变成了有三个参量的坐标点，这就对平面上的点建立了一</a:t>
            </a:r>
            <a:r>
              <a:rPr lang="zh-CN" altLang="en-US" dirty="0" smtClean="0">
                <a:latin typeface="华文楷体" pitchFamily="2" charset="-122"/>
                <a:ea typeface="华文楷体" pitchFamily="2" charset="-122"/>
              </a:rPr>
              <a:t>个射影平面坐标</a:t>
            </a:r>
            <a:r>
              <a:rPr lang="zh-CN" altLang="en-US" dirty="0">
                <a:latin typeface="华文楷体" pitchFamily="2" charset="-122"/>
                <a:ea typeface="华文楷体" pitchFamily="2" charset="-122"/>
              </a:rPr>
              <a:t>体系。</a:t>
            </a:r>
            <a:endParaRPr lang="en-US" altLang="zh-CN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射影平面坐标系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00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356992"/>
            <a:ext cx="2331613" cy="29960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zh-CN" altLang="en-US" sz="2000" dirty="0" smtClean="0">
                    <a:latin typeface="+mn-ea"/>
                  </a:rPr>
                  <a:t>一条椭圆曲线是在射影平面上满足方程：</a:t>
                </a:r>
                <a:r>
                  <a:rPr lang="en-US" altLang="zh-CN" sz="2000" dirty="0" smtClean="0">
                    <a:latin typeface="+mn-ea"/>
                  </a:rPr>
                  <a:t>	</a:t>
                </a:r>
                <a:endParaRPr lang="en-US" altLang="zh-CN" sz="1600" i="1" dirty="0" smtClean="0">
                  <a:latin typeface="+mn-ea"/>
                </a:endParaRPr>
              </a:p>
              <a:p>
                <a:pPr marL="39319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1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CN" sz="1800" b="0" i="1" smtClean="0">
                          <a:latin typeface="Cambria Math"/>
                        </a:rPr>
                        <m:t>𝑧</m:t>
                      </m:r>
                      <m:r>
                        <a:rPr lang="en-US" altLang="zh-CN" sz="18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sz="1800" i="1">
                          <a:latin typeface="Cambria Math"/>
                        </a:rPr>
                        <m:t>𝑥𝑦</m:t>
                      </m:r>
                      <m:r>
                        <a:rPr lang="en-US" altLang="zh-CN" sz="1800" b="0" i="1" smtClean="0">
                          <a:latin typeface="Cambria Math"/>
                        </a:rPr>
                        <m:t>𝑧</m:t>
                      </m:r>
                      <m:r>
                        <a:rPr lang="en-US" altLang="zh-CN" sz="18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sz="1800" i="1">
                          <a:latin typeface="Cambria Math"/>
                        </a:rPr>
                        <m:t>𝑦</m:t>
                      </m:r>
                      <m:sSup>
                        <m:sSupPr>
                          <m:ctrlPr>
                            <a:rPr lang="en-US" altLang="zh-CN" sz="1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CN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CN" sz="18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CN" sz="1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1800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altLang="zh-CN" sz="18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CN" sz="1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1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1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CN" sz="1800" b="0" i="1" smtClean="0">
                          <a:latin typeface="Cambria Math"/>
                        </a:rPr>
                        <m:t>𝑧</m:t>
                      </m:r>
                      <m:r>
                        <a:rPr lang="en-US" altLang="zh-CN" sz="18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8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altLang="zh-CN" sz="1800" i="1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altLang="zh-CN" sz="1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CN" sz="1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CN" sz="18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CN" sz="1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  <m:sSup>
                        <m:sSupPr>
                          <m:ctrlPr>
                            <a:rPr lang="en-US" altLang="zh-CN" sz="1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18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CN" sz="1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altLang="zh-CN" sz="1800" b="0" i="1" smtClean="0">
                          <a:latin typeface="Cambria Math"/>
                        </a:rPr>
                        <m:t>−−</m:t>
                      </m:r>
                      <m:r>
                        <m:rPr>
                          <m:nor/>
                        </m:rPr>
                        <a:rPr lang="en-US" altLang="zh-CN" sz="2000">
                          <a:latin typeface="+mn-ea"/>
                        </a:rPr>
                        <m:t>Weierstrass</m:t>
                      </m:r>
                      <m:r>
                        <m:rPr>
                          <m:nor/>
                        </m:rPr>
                        <a:rPr lang="zh-CN" altLang="en-US" sz="2000">
                          <a:latin typeface="+mn-ea"/>
                        </a:rPr>
                        <m:t>方程</m:t>
                      </m:r>
                    </m:oMath>
                  </m:oMathPara>
                </a14:m>
                <a:endParaRPr lang="zh-CN" altLang="en-US" sz="1800" dirty="0" smtClean="0">
                  <a:latin typeface="+mn-ea"/>
                </a:endParaRPr>
              </a:p>
              <a:p>
                <a:pPr marL="109728" indent="0">
                  <a:buNone/>
                </a:pPr>
                <a:r>
                  <a:rPr lang="zh-CN" altLang="en-US" sz="1600" dirty="0" smtClean="0">
                    <a:latin typeface="+mn-ea"/>
                  </a:rPr>
                  <a:t>    </a:t>
                </a:r>
                <a:r>
                  <a:rPr lang="zh-CN" altLang="en-US" sz="2000" dirty="0" smtClean="0">
                    <a:latin typeface="+mn-ea"/>
                  </a:rPr>
                  <a:t>的</a:t>
                </a:r>
                <a:r>
                  <a:rPr lang="zh-CN" altLang="en-US" sz="2000" dirty="0">
                    <a:latin typeface="+mn-ea"/>
                  </a:rPr>
                  <a:t>所有点的集合，且曲线上的每个点都是非</a:t>
                </a:r>
                <a:r>
                  <a:rPr lang="zh-CN" altLang="en-US" sz="2000" dirty="0" smtClean="0">
                    <a:latin typeface="+mn-ea"/>
                  </a:rPr>
                  <a:t>奇异的</a:t>
                </a:r>
                <a:endParaRPr lang="en-US" altLang="zh-CN" sz="2000" dirty="0" smtClean="0">
                  <a:latin typeface="+mn-ea"/>
                </a:endParaRPr>
              </a:p>
              <a:p>
                <a:r>
                  <a:rPr lang="zh-CN" altLang="en-US" sz="2000" dirty="0">
                    <a:latin typeface="+mn-ea"/>
                  </a:rPr>
                  <a:t>椭圆曲线上有一个</a:t>
                </a:r>
                <a:r>
                  <a:rPr lang="zh-CN" altLang="en-US" sz="2000" dirty="0" smtClean="0">
                    <a:latin typeface="+mn-ea"/>
                  </a:rPr>
                  <a:t>无穷远点</a:t>
                </a:r>
                <a:r>
                  <a:rPr lang="en-US" altLang="zh-CN" sz="2000" dirty="0">
                    <a:latin typeface="+mn-ea"/>
                  </a:rPr>
                  <a:t>O</a:t>
                </a:r>
                <a:r>
                  <a:rPr lang="en-US" altLang="zh-CN" sz="2000" dirty="0" smtClean="0">
                    <a:latin typeface="+mn-ea"/>
                  </a:rPr>
                  <a:t>∞</a:t>
                </a:r>
                <a:r>
                  <a:rPr lang="zh-CN" altLang="en-US" sz="2000" dirty="0">
                    <a:latin typeface="+mn-ea"/>
                  </a:rPr>
                  <a:t>（</a:t>
                </a:r>
                <a:r>
                  <a:rPr lang="en-US" altLang="zh-CN" sz="2000" dirty="0">
                    <a:latin typeface="+mn-ea"/>
                  </a:rPr>
                  <a:t>0:1:0</a:t>
                </a:r>
                <a:r>
                  <a:rPr lang="zh-CN" altLang="en-US" sz="2000" dirty="0" smtClean="0">
                    <a:latin typeface="+mn-ea"/>
                  </a:rPr>
                  <a:t>）（满足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>
                        <a:latin typeface="+mn-ea"/>
                      </a:rPr>
                      <m:t>Weierstrass</m:t>
                    </m:r>
                  </m:oMath>
                </a14:m>
                <a:r>
                  <a:rPr lang="zh-CN" altLang="en-US" sz="2000" dirty="0" smtClean="0">
                    <a:latin typeface="+mn-ea"/>
                  </a:rPr>
                  <a:t>方程）</a:t>
                </a:r>
                <a:endParaRPr lang="en-US" altLang="zh-CN" sz="2000" dirty="0">
                  <a:latin typeface="+mn-ea"/>
                </a:endParaRPr>
              </a:p>
              <a:p>
                <a:r>
                  <a:rPr lang="zh-CN" altLang="en-US" sz="2000" dirty="0">
                    <a:latin typeface="+mn-ea"/>
                  </a:rPr>
                  <a:t>椭圆曲线的形状不是椭圆的：</a:t>
                </a:r>
                <a:endParaRPr lang="en-US" altLang="zh-CN" sz="2000" dirty="0">
                  <a:latin typeface="+mn-ea"/>
                </a:endParaRPr>
              </a:p>
              <a:p>
                <a:endParaRPr lang="en-US" altLang="zh-CN" sz="2000" dirty="0">
                  <a:latin typeface="+mn-ea"/>
                </a:endParaRPr>
              </a:p>
              <a:p>
                <a:endParaRPr lang="zh-CN" altLang="en-US" sz="2000" dirty="0">
                  <a:latin typeface="+mn-ea"/>
                </a:endParaRPr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6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椭圆曲线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364" y="3429000"/>
            <a:ext cx="396201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4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zh-CN" altLang="en-US" dirty="0" smtClean="0">
                    <a:latin typeface="+mn-ea"/>
                  </a:rPr>
                  <a:t>设</a:t>
                </a:r>
                <a:r>
                  <a:rPr lang="en-US" altLang="zh-CN" dirty="0">
                    <a:latin typeface="+mn-ea"/>
                  </a:rPr>
                  <a:t>x=X/Z </a:t>
                </a:r>
                <a:r>
                  <a:rPr lang="zh-CN" altLang="en-US" dirty="0">
                    <a:latin typeface="+mn-ea"/>
                  </a:rPr>
                  <a:t>，</a:t>
                </a:r>
                <a:r>
                  <a:rPr lang="en-US" altLang="zh-CN" dirty="0">
                    <a:latin typeface="+mn-ea"/>
                  </a:rPr>
                  <a:t>y=Y/Z</a:t>
                </a:r>
                <a:r>
                  <a:rPr lang="zh-CN" altLang="en-US" dirty="0">
                    <a:latin typeface="+mn-ea"/>
                  </a:rPr>
                  <a:t>代入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>
                        <a:latin typeface="+mn-ea"/>
                      </a:rPr>
                      <m:t>Weierstrass</m:t>
                    </m:r>
                  </m:oMath>
                </a14:m>
                <a:r>
                  <a:rPr lang="zh-CN" altLang="en-US" dirty="0" smtClean="0">
                    <a:latin typeface="+mn-ea"/>
                  </a:rPr>
                  <a:t>方程得到：</a:t>
                </a:r>
                <a:endParaRPr lang="en-US" altLang="zh-CN" dirty="0" smtClean="0">
                  <a:latin typeface="+mn-ea"/>
                </a:endParaRPr>
              </a:p>
              <a:p>
                <a:pPr marL="109728" lvl="2" indent="0">
                  <a:spcBef>
                    <a:spcPts val="400"/>
                  </a:spcBef>
                  <a:buClr>
                    <a:schemeClr val="accent1"/>
                  </a:buClr>
                  <a:buSzPct val="68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</a:rPr>
                        <m:t>𝑥𝑦</m:t>
                      </m:r>
                      <m:r>
                        <a:rPr lang="en-US" altLang="zh-CN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</a:rPr>
                        <m:t>𝑦</m:t>
                      </m:r>
                      <m:r>
                        <a:rPr lang="en-US" altLang="zh-CN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altLang="zh-CN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CN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altLang="zh-CN" i="1">
                          <a:latin typeface="Cambria Math"/>
                        </a:rPr>
                        <m:t>𝑥</m:t>
                      </m:r>
                      <m:r>
                        <a:rPr lang="en-US" altLang="zh-CN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latin typeface="+mn-ea"/>
                </a:endParaRPr>
              </a:p>
              <a:p>
                <a:pPr lvl="1"/>
                <a:r>
                  <a:rPr lang="zh-CN" altLang="en-US" dirty="0" smtClean="0">
                    <a:latin typeface="+mn-ea"/>
                  </a:rPr>
                  <a:t>上述方程加上无穷远点</a:t>
                </a:r>
                <a:r>
                  <a:rPr lang="en-US" altLang="zh-CN" dirty="0">
                    <a:latin typeface="+mn-ea"/>
                  </a:rPr>
                  <a:t>O</a:t>
                </a:r>
                <a:r>
                  <a:rPr lang="en-US" altLang="zh-CN" dirty="0" smtClean="0">
                    <a:latin typeface="+mn-ea"/>
                  </a:rPr>
                  <a:t>∞</a:t>
                </a:r>
                <a:r>
                  <a:rPr lang="zh-CN" altLang="en-US" dirty="0" smtClean="0">
                    <a:latin typeface="+mn-ea"/>
                  </a:rPr>
                  <a:t>构成了平面上的椭圆曲线</a:t>
                </a:r>
                <a:endParaRPr lang="en-US" altLang="zh-CN" dirty="0" smtClean="0">
                  <a:latin typeface="+mn-ea"/>
                </a:endParaRPr>
              </a:p>
              <a:p>
                <a:endParaRPr lang="en-US" altLang="zh-CN" dirty="0" smtClean="0">
                  <a:latin typeface="+mn-ea"/>
                </a:endParaRPr>
              </a:p>
              <a:p>
                <a:r>
                  <a:rPr lang="zh-CN" altLang="en-US" dirty="0" smtClean="0">
                    <a:latin typeface="+mn-ea"/>
                  </a:rPr>
                  <a:t>椭圆曲线上的切线斜率</a:t>
                </a:r>
                <a:endParaRPr lang="en-US" altLang="zh-CN" dirty="0" smtClean="0">
                  <a:latin typeface="+mn-ea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𝑘</m:t>
                    </m:r>
                    <m:r>
                      <a:rPr lang="en-US" altLang="zh-CN" i="1" dirty="0" smtClean="0">
                        <a:latin typeface="Cambria Math"/>
                      </a:rPr>
                      <m:t>=(3</m:t>
                    </m:r>
                    <m:sSup>
                      <m:sSup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CN" i="1" dirty="0" smtClean="0">
                        <a:latin typeface="Cambria Math"/>
                      </a:rPr>
                      <m:t>+2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altLang="zh-CN" i="1" dirty="0" smtClean="0">
                        <a:latin typeface="Cambria Math"/>
                      </a:rPr>
                      <m:t>𝑥</m:t>
                    </m:r>
                    <m:r>
                      <a:rPr lang="en-US" altLang="zh-CN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altLang="zh-CN" i="1" dirty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i="1" dirty="0" smtClean="0">
                        <a:latin typeface="Cambria Math"/>
                      </a:rPr>
                      <m:t>𝑦</m:t>
                    </m:r>
                    <m:r>
                      <a:rPr lang="en-US" altLang="zh-CN" i="1" dirty="0" smtClean="0">
                        <a:latin typeface="Cambria Math"/>
                      </a:rPr>
                      <m:t>) /(2</m:t>
                    </m:r>
                    <m:r>
                      <a:rPr lang="en-US" altLang="zh-CN" i="1" dirty="0" smtClean="0">
                        <a:latin typeface="Cambria Math"/>
                      </a:rPr>
                      <m:t>𝑦</m:t>
                    </m:r>
                    <m:r>
                      <a:rPr lang="en-US" altLang="zh-CN" i="1" dirty="0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i="1" dirty="0" smtClean="0">
                        <a:latin typeface="Cambria Math"/>
                      </a:rPr>
                      <m:t>𝑥</m:t>
                    </m:r>
                    <m:r>
                      <a:rPr lang="en-US" altLang="zh-CN" i="1" dirty="0" smtClean="0">
                        <a:latin typeface="Cambria Math"/>
                      </a:rPr>
                      <m:t> +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b="0" i="1" dirty="0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altLang="zh-CN" b="0" i="1" dirty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altLang="zh-CN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altLang="zh-CN" dirty="0" smtClean="0">
                  <a:latin typeface="+mn-ea"/>
                </a:endParaRPr>
              </a:p>
              <a:p>
                <a:endParaRPr lang="en-US" altLang="zh-CN" dirty="0" smtClean="0">
                  <a:latin typeface="+mn-ea"/>
                </a:endParaRPr>
              </a:p>
              <a:p>
                <a:r>
                  <a:rPr lang="zh-CN" altLang="en-US" dirty="0" smtClean="0">
                    <a:latin typeface="+mn-ea"/>
                  </a:rPr>
                  <a:t>运算法则：任意</a:t>
                </a:r>
                <a:r>
                  <a:rPr lang="zh-CN" altLang="en-US" dirty="0">
                    <a:latin typeface="+mn-ea"/>
                  </a:rPr>
                  <a:t>取椭圆曲线上两点</a:t>
                </a:r>
                <a:r>
                  <a:rPr lang="en-US" altLang="zh-CN" dirty="0">
                    <a:latin typeface="+mn-ea"/>
                  </a:rPr>
                  <a:t>P</a:t>
                </a:r>
                <a:r>
                  <a:rPr lang="zh-CN" altLang="en-US" dirty="0">
                    <a:latin typeface="+mn-ea"/>
                  </a:rPr>
                  <a:t>、</a:t>
                </a:r>
                <a:r>
                  <a:rPr lang="en-US" altLang="zh-CN" dirty="0">
                    <a:latin typeface="+mn-ea"/>
                  </a:rPr>
                  <a:t>Q </a:t>
                </a:r>
                <a:r>
                  <a:rPr lang="zh-CN" altLang="en-US" dirty="0">
                    <a:latin typeface="+mn-ea"/>
                  </a:rPr>
                  <a:t>（若</a:t>
                </a:r>
                <a:r>
                  <a:rPr lang="en-US" altLang="zh-CN" dirty="0">
                    <a:latin typeface="+mn-ea"/>
                  </a:rPr>
                  <a:t>P</a:t>
                </a:r>
                <a:r>
                  <a:rPr lang="zh-CN" altLang="en-US" dirty="0">
                    <a:latin typeface="+mn-ea"/>
                  </a:rPr>
                  <a:t>、</a:t>
                </a:r>
                <a:r>
                  <a:rPr lang="en-US" altLang="zh-CN" dirty="0">
                    <a:latin typeface="+mn-ea"/>
                  </a:rPr>
                  <a:t>Q</a:t>
                </a:r>
                <a:r>
                  <a:rPr lang="zh-CN" altLang="en-US" dirty="0">
                    <a:latin typeface="+mn-ea"/>
                  </a:rPr>
                  <a:t>两点重合，则做</a:t>
                </a:r>
                <a:r>
                  <a:rPr lang="en-US" altLang="zh-CN" dirty="0">
                    <a:latin typeface="+mn-ea"/>
                  </a:rPr>
                  <a:t>P</a:t>
                </a:r>
                <a:r>
                  <a:rPr lang="zh-CN" altLang="en-US" dirty="0">
                    <a:latin typeface="+mn-ea"/>
                  </a:rPr>
                  <a:t>点的切线）做直线交于椭圆曲线的另一点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𝑅</m:t>
                    </m:r>
                    <m:r>
                      <a:rPr lang="en-US" altLang="zh-CN" i="1" dirty="0" smtClean="0">
                        <a:latin typeface="Cambria Math"/>
                      </a:rPr>
                      <m:t>’</m:t>
                    </m:r>
                  </m:oMath>
                </a14:m>
                <a:r>
                  <a:rPr lang="zh-CN" altLang="en-US" dirty="0">
                    <a:latin typeface="+mn-ea"/>
                  </a:rPr>
                  <a:t>，过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/>
                      </a:rPr>
                      <m:t>𝑅</m:t>
                    </m:r>
                    <m:r>
                      <a:rPr lang="en-US" altLang="zh-CN" i="1" dirty="0">
                        <a:latin typeface="Cambria Math"/>
                      </a:rPr>
                      <m:t>’</m:t>
                    </m:r>
                  </m:oMath>
                </a14:m>
                <a:r>
                  <a:rPr lang="zh-CN" altLang="en-US" dirty="0">
                    <a:latin typeface="+mn-ea"/>
                  </a:rPr>
                  <a:t>做</a:t>
                </a:r>
                <a:r>
                  <a:rPr lang="en-US" altLang="zh-CN" dirty="0">
                    <a:latin typeface="+mn-ea"/>
                  </a:rPr>
                  <a:t>y</a:t>
                </a:r>
                <a:r>
                  <a:rPr lang="zh-CN" altLang="en-US" dirty="0">
                    <a:latin typeface="+mn-ea"/>
                  </a:rPr>
                  <a:t>轴的平行线交于</a:t>
                </a:r>
                <a:r>
                  <a:rPr lang="en-US" altLang="zh-CN" dirty="0">
                    <a:latin typeface="+mn-ea"/>
                  </a:rPr>
                  <a:t>R</a:t>
                </a:r>
                <a:r>
                  <a:rPr lang="zh-CN" altLang="en-US" dirty="0" smtClean="0">
                    <a:latin typeface="+mn-ea"/>
                  </a:rPr>
                  <a:t>。规定</a:t>
                </a:r>
                <a:r>
                  <a:rPr lang="en-US" altLang="zh-CN" dirty="0">
                    <a:latin typeface="+mn-ea"/>
                  </a:rPr>
                  <a:t>:</a:t>
                </a:r>
                <a:endParaRPr lang="en-US" altLang="zh-CN" dirty="0" smtClean="0">
                  <a:latin typeface="+mn-ea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𝑷</m:t>
                    </m:r>
                    <m:r>
                      <a:rPr lang="en-US" altLang="zh-CN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altLang="zh-CN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𝑸</m:t>
                    </m:r>
                    <m:r>
                      <a:rPr lang="en-US" altLang="zh-CN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altLang="zh-CN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𝑹</m:t>
                    </m:r>
                  </m:oMath>
                </a14:m>
                <a:endParaRPr lang="zh-CN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endParaRPr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2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平面上的椭圆曲线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217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+mn-ea"/>
              </a:rPr>
              <a:t>前面</a:t>
            </a:r>
            <a:r>
              <a:rPr lang="zh-CN" altLang="en-US" dirty="0">
                <a:latin typeface="+mn-ea"/>
              </a:rPr>
              <a:t>所</a:t>
            </a:r>
            <a:r>
              <a:rPr lang="zh-CN" altLang="en-US" dirty="0" smtClean="0">
                <a:latin typeface="+mn-ea"/>
              </a:rPr>
              <a:t>述的椭圆曲线</a:t>
            </a:r>
            <a:r>
              <a:rPr lang="zh-CN" altLang="en-US" dirty="0">
                <a:latin typeface="+mn-ea"/>
              </a:rPr>
              <a:t>是连续的，并不适合用于加密</a:t>
            </a:r>
            <a:r>
              <a:rPr lang="zh-CN" altLang="en-US" dirty="0" smtClean="0">
                <a:latin typeface="+mn-ea"/>
              </a:rPr>
              <a:t>；必须</a:t>
            </a:r>
            <a:r>
              <a:rPr lang="zh-CN" altLang="en-US" dirty="0">
                <a:latin typeface="+mn-ea"/>
              </a:rPr>
              <a:t>把椭圆曲线变成离散的</a:t>
            </a:r>
            <a:r>
              <a:rPr lang="zh-CN" altLang="en-US" dirty="0" smtClean="0">
                <a:latin typeface="+mn-ea"/>
              </a:rPr>
              <a:t>点</a:t>
            </a:r>
            <a:endParaRPr lang="en-US" altLang="zh-CN" dirty="0" smtClean="0">
              <a:latin typeface="+mn-ea"/>
            </a:endParaRPr>
          </a:p>
          <a:p>
            <a:r>
              <a:rPr lang="zh-CN" altLang="en-US" dirty="0" smtClean="0">
                <a:latin typeface="+mn-ea"/>
              </a:rPr>
              <a:t>有限域</a:t>
            </a:r>
            <a:r>
              <a:rPr lang="en-US" altLang="zh-CN" dirty="0" err="1" smtClean="0">
                <a:latin typeface="+mn-ea"/>
              </a:rPr>
              <a:t>Fp</a:t>
            </a:r>
            <a:r>
              <a:rPr lang="zh-CN" altLang="en-US" dirty="0" smtClean="0">
                <a:latin typeface="+mn-ea"/>
              </a:rPr>
              <a:t>上：</a:t>
            </a:r>
            <a:endParaRPr lang="en-US" altLang="zh-CN" dirty="0" smtClean="0">
              <a:latin typeface="+mn-ea"/>
            </a:endParaRPr>
          </a:p>
          <a:p>
            <a:pPr lvl="1"/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有限域</a:t>
            </a:r>
            <a:r>
              <a:rPr lang="en-US" altLang="zh-CN" sz="2000" dirty="0" err="1" smtClean="0">
                <a:latin typeface="华文楷体" pitchFamily="2" charset="-122"/>
                <a:ea typeface="华文楷体" pitchFamily="2" charset="-122"/>
              </a:rPr>
              <a:t>Fp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中只有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p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（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p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为素数）个元素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0,1,2 …… </a:t>
            </a:r>
            <a:r>
              <a:rPr lang="en-US" altLang="zh-CN" sz="2000" dirty="0" smtClean="0">
                <a:latin typeface="华文楷体" pitchFamily="2" charset="-122"/>
                <a:ea typeface="华文楷体" pitchFamily="2" charset="-122"/>
              </a:rPr>
              <a:t>p-2,p-1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；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pPr lvl="1"/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加法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(</a:t>
            </a:r>
            <a:r>
              <a:rPr lang="en-US" altLang="zh-CN" sz="2000" dirty="0" smtClean="0">
                <a:latin typeface="华文楷体" pitchFamily="2" charset="-122"/>
                <a:ea typeface="华文楷体" pitchFamily="2" charset="-122"/>
              </a:rPr>
              <a:t>a + b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)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法则： </a:t>
            </a:r>
            <a:r>
              <a:rPr lang="en-US" altLang="zh-CN" sz="2000" dirty="0" smtClean="0">
                <a:latin typeface="华文楷体" pitchFamily="2" charset="-122"/>
                <a:ea typeface="华文楷体" pitchFamily="2" charset="-122"/>
              </a:rPr>
              <a:t>a + b ≡ c 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(mod p</a:t>
            </a:r>
            <a:r>
              <a:rPr lang="en-US" altLang="zh-CN" sz="2000" dirty="0" smtClean="0">
                <a:latin typeface="华文楷体" pitchFamily="2" charset="-122"/>
                <a:ea typeface="华文楷体" pitchFamily="2" charset="-122"/>
              </a:rPr>
              <a:t>)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pPr lvl="1"/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乘法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(</a:t>
            </a:r>
            <a:r>
              <a:rPr lang="en-US" altLang="zh-CN" sz="2000" dirty="0" smtClean="0">
                <a:latin typeface="华文楷体" pitchFamily="2" charset="-122"/>
                <a:ea typeface="华文楷体" pitchFamily="2" charset="-122"/>
              </a:rPr>
              <a:t>a × b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)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法则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是：</a:t>
            </a:r>
            <a:r>
              <a:rPr lang="en-US" altLang="zh-CN" sz="2000" dirty="0" smtClean="0">
                <a:latin typeface="华文楷体" pitchFamily="2" charset="-122"/>
                <a:ea typeface="华文楷体" pitchFamily="2" charset="-122"/>
              </a:rPr>
              <a:t>a × b ≡ c 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(mod p</a:t>
            </a:r>
            <a:r>
              <a:rPr lang="en-US" altLang="zh-CN" sz="2000" dirty="0" smtClean="0">
                <a:latin typeface="华文楷体" pitchFamily="2" charset="-122"/>
                <a:ea typeface="华文楷体" pitchFamily="2" charset="-122"/>
              </a:rPr>
              <a:t>)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pPr lvl="1"/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除法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(</a:t>
            </a:r>
            <a:r>
              <a:rPr lang="en-US" altLang="zh-CN" sz="2000" dirty="0" smtClean="0">
                <a:latin typeface="华文楷体" pitchFamily="2" charset="-122"/>
                <a:ea typeface="华文楷体" pitchFamily="2" charset="-122"/>
              </a:rPr>
              <a:t>a ÷ b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)</a:t>
            </a:r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法则： </a:t>
            </a:r>
            <a:r>
              <a:rPr lang="en-US" altLang="zh-CN" sz="2000" dirty="0" smtClean="0">
                <a:latin typeface="华文楷体" pitchFamily="2" charset="-122"/>
                <a:ea typeface="华文楷体" pitchFamily="2" charset="-122"/>
              </a:rPr>
              <a:t>a / b ≡ c 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(mod p</a:t>
            </a:r>
            <a:r>
              <a:rPr lang="en-US" altLang="zh-CN" sz="2000" dirty="0" smtClean="0">
                <a:latin typeface="华文楷体" pitchFamily="2" charset="-122"/>
                <a:ea typeface="华文楷体" pitchFamily="2" charset="-122"/>
              </a:rPr>
              <a:t>)</a:t>
            </a:r>
            <a:endParaRPr lang="en-US" altLang="zh-CN" sz="2000" dirty="0">
              <a:latin typeface="华文楷体" pitchFamily="2" charset="-122"/>
              <a:ea typeface="华文楷体" pitchFamily="2" charset="-122"/>
            </a:endParaRPr>
          </a:p>
          <a:p>
            <a:pPr lvl="1"/>
            <a:r>
              <a:rPr lang="zh-CN" altLang="en-US" sz="2000" dirty="0" smtClean="0">
                <a:latin typeface="华文楷体" pitchFamily="2" charset="-122"/>
                <a:ea typeface="华文楷体" pitchFamily="2" charset="-122"/>
              </a:rPr>
              <a:t>单位元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是</a:t>
            </a:r>
            <a:r>
              <a:rPr lang="en-US" altLang="zh-CN" sz="2000" dirty="0">
                <a:latin typeface="华文楷体" pitchFamily="2" charset="-122"/>
                <a:ea typeface="华文楷体" pitchFamily="2" charset="-122"/>
              </a:rPr>
              <a:t>1</a:t>
            </a:r>
            <a:r>
              <a:rPr lang="zh-CN" altLang="en-US" sz="2000" dirty="0">
                <a:latin typeface="华文楷体" pitchFamily="2" charset="-122"/>
                <a:ea typeface="华文楷体" pitchFamily="2" charset="-122"/>
              </a:rPr>
              <a:t>，零元是 </a:t>
            </a:r>
            <a:r>
              <a:rPr lang="en-US" altLang="zh-CN" sz="2000" dirty="0" smtClean="0">
                <a:latin typeface="华文楷体" pitchFamily="2" charset="-122"/>
                <a:ea typeface="华文楷体" pitchFamily="2" charset="-122"/>
              </a:rPr>
              <a:t>0</a:t>
            </a:r>
          </a:p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zh-CN" altLang="en-US" sz="2700" dirty="0">
                <a:latin typeface="+mn-ea"/>
              </a:rPr>
              <a:t>将椭圆曲线定义到有限域</a:t>
            </a:r>
            <a:r>
              <a:rPr lang="en-US" altLang="zh-CN" sz="2700" dirty="0" err="1">
                <a:latin typeface="+mn-ea"/>
              </a:rPr>
              <a:t>Fp</a:t>
            </a:r>
            <a:r>
              <a:rPr lang="zh-CN" altLang="en-US" sz="2700" dirty="0">
                <a:latin typeface="+mn-ea"/>
              </a:rPr>
              <a:t>上就变成了离散的</a:t>
            </a:r>
            <a:r>
              <a:rPr lang="zh-CN" altLang="en-US" sz="2700" dirty="0" smtClean="0">
                <a:latin typeface="+mn-ea"/>
              </a:rPr>
              <a:t>椭圆曲线</a:t>
            </a:r>
            <a:endParaRPr lang="en-US" altLang="zh-CN" sz="2700" dirty="0">
              <a:latin typeface="+mn-ea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从连续到离散</a:t>
            </a:r>
          </a:p>
        </p:txBody>
      </p:sp>
    </p:spTree>
    <p:extLst>
      <p:ext uri="{BB962C8B-B14F-4D97-AF65-F5344CB8AC3E}">
        <p14:creationId xmlns:p14="http://schemas.microsoft.com/office/powerpoint/2010/main" val="213133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65760" lvl="2" indent="-256032"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/>
                  <a:buChar char=""/>
                </a:pPr>
                <a:r>
                  <a:rPr lang="zh-CN" altLang="en-US" sz="2700" dirty="0" smtClean="0">
                    <a:latin typeface="+mn-ea"/>
                  </a:rPr>
                  <a:t>将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7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70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altLang="zh-CN" sz="27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CN" sz="27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sz="27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70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zh-CN" sz="270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altLang="zh-CN" sz="2700">
                        <a:latin typeface="Cambria Math"/>
                      </a:rPr>
                      <m:t>+</m:t>
                    </m:r>
                    <m:r>
                      <a:rPr lang="en-US" altLang="zh-CN" sz="270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altLang="zh-CN" sz="27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70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zh-CN" sz="27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CN" sz="2700">
                        <a:latin typeface="Cambria Math"/>
                      </a:rPr>
                      <m:t>+</m:t>
                    </m:r>
                    <m:r>
                      <a:rPr lang="en-US" altLang="zh-CN" sz="2700">
                        <a:latin typeface="Cambria Math"/>
                      </a:rPr>
                      <m:t>𝑏</m:t>
                    </m:r>
                    <m:r>
                      <a:rPr lang="en-US" altLang="zh-CN" sz="2700">
                        <a:latin typeface="Cambria Math"/>
                      </a:rPr>
                      <m:t> </m:t>
                    </m:r>
                  </m:oMath>
                </a14:m>
                <a:r>
                  <a:rPr lang="zh-CN" altLang="en-US" sz="2700" dirty="0">
                    <a:latin typeface="+mn-ea"/>
                  </a:rPr>
                  <a:t>这条曲线定义在</a:t>
                </a:r>
                <a:r>
                  <a:rPr lang="en-US" altLang="zh-CN" sz="2700" dirty="0" err="1">
                    <a:latin typeface="+mn-ea"/>
                  </a:rPr>
                  <a:t>Fp</a:t>
                </a:r>
                <a:r>
                  <a:rPr lang="zh-CN" altLang="en-US" sz="2700" dirty="0">
                    <a:latin typeface="+mn-ea"/>
                  </a:rPr>
                  <a:t>上：</a:t>
                </a:r>
                <a:endParaRPr lang="en-US" altLang="zh-CN" sz="2700" dirty="0">
                  <a:latin typeface="+mn-ea"/>
                </a:endParaRPr>
              </a:p>
              <a:p>
                <a:pPr lvl="1"/>
                <a:r>
                  <a:rPr lang="zh-CN" altLang="en-US" sz="2400" dirty="0">
                    <a:latin typeface="+mn-ea"/>
                  </a:rPr>
                  <a:t>选择两个满足下列条件的小于</a:t>
                </a:r>
                <a:r>
                  <a:rPr lang="en-US" altLang="zh-CN" sz="2400" dirty="0">
                    <a:latin typeface="+mn-ea"/>
                  </a:rPr>
                  <a:t>p(p</a:t>
                </a:r>
                <a:r>
                  <a:rPr lang="zh-CN" altLang="en-US" sz="2400" dirty="0">
                    <a:latin typeface="+mn-ea"/>
                  </a:rPr>
                  <a:t>为素数</a:t>
                </a:r>
                <a:r>
                  <a:rPr lang="en-US" altLang="zh-CN" sz="2400" dirty="0">
                    <a:latin typeface="+mn-ea"/>
                  </a:rPr>
                  <a:t>)</a:t>
                </a:r>
                <a:r>
                  <a:rPr lang="zh-CN" altLang="en-US" sz="2400" dirty="0">
                    <a:latin typeface="+mn-ea"/>
                  </a:rPr>
                  <a:t>的非负整数</a:t>
                </a:r>
                <a:r>
                  <a:rPr lang="en-US" altLang="zh-CN" sz="2400" dirty="0">
                    <a:latin typeface="+mn-ea"/>
                  </a:rPr>
                  <a:t>a</a:t>
                </a:r>
                <a:r>
                  <a:rPr lang="zh-CN" altLang="en-US" sz="2400" dirty="0">
                    <a:latin typeface="+mn-ea"/>
                  </a:rPr>
                  <a:t>、</a:t>
                </a:r>
                <a:r>
                  <a:rPr lang="en-US" altLang="zh-CN" sz="2400" dirty="0">
                    <a:latin typeface="+mn-ea"/>
                  </a:rPr>
                  <a:t>b</a:t>
                </a:r>
                <a:br>
                  <a:rPr lang="en-US" altLang="zh-CN" sz="2400" dirty="0">
                    <a:latin typeface="+mn-ea"/>
                  </a:rPr>
                </a:b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/>
                      </a:rPr>
                      <m:t>4</m:t>
                    </m:r>
                    <m:sSup>
                      <m:sSup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zh-CN" sz="24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altLang="zh-CN" sz="2400" i="1">
                        <a:latin typeface="Cambria Math"/>
                      </a:rPr>
                      <m:t>+27</m:t>
                    </m:r>
                    <m:sSup>
                      <m:sSup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altLang="zh-CN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latin typeface="Cambria Math"/>
                      </a:rPr>
                      <m:t>≠0 </m:t>
                    </m:r>
                    <m:d>
                      <m:dPr>
                        <m:ctrlPr>
                          <a:rPr lang="en-US" altLang="zh-C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/>
                          </a:rPr>
                          <m:t>𝑚𝑜𝑑</m:t>
                        </m:r>
                        <m:r>
                          <a:rPr lang="en-US" altLang="zh-CN" sz="2400" i="1">
                            <a:latin typeface="Cambria Math"/>
                          </a:rPr>
                          <m:t> </m:t>
                        </m:r>
                        <m:r>
                          <a:rPr lang="en-US" altLang="zh-CN" sz="2400" i="1"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endParaRPr lang="en-US" altLang="zh-CN" sz="2400" dirty="0" smtClean="0">
                  <a:latin typeface="+mn-ea"/>
                </a:endParaRPr>
              </a:p>
              <a:p>
                <a:pPr lvl="1"/>
                <a:r>
                  <a:rPr lang="zh-CN" altLang="en-US" sz="2300" dirty="0">
                    <a:latin typeface="+mn-ea"/>
                  </a:rPr>
                  <a:t>则满足下列方程的所有点</a:t>
                </a:r>
                <a:r>
                  <a:rPr lang="en-US" altLang="zh-CN" sz="2300" dirty="0">
                    <a:latin typeface="+mn-ea"/>
                  </a:rPr>
                  <a:t>(x , y)</a:t>
                </a:r>
                <a:r>
                  <a:rPr lang="zh-CN" altLang="en-US" sz="2300" dirty="0">
                    <a:latin typeface="+mn-ea"/>
                  </a:rPr>
                  <a:t>，再加上无穷远点</a:t>
                </a:r>
                <a:r>
                  <a:rPr lang="en-US" altLang="zh-CN" sz="2300" dirty="0">
                    <a:latin typeface="+mn-ea"/>
                  </a:rPr>
                  <a:t>O∞ </a:t>
                </a:r>
                <a:r>
                  <a:rPr lang="zh-CN" altLang="en-US" sz="2300" dirty="0">
                    <a:latin typeface="+mn-ea"/>
                  </a:rPr>
                  <a:t>构成一条椭圆曲线</a:t>
                </a:r>
                <a:r>
                  <a:rPr lang="en-US" altLang="zh-CN" sz="2300" dirty="0">
                    <a:latin typeface="+mn-ea"/>
                  </a:rPr>
                  <a:t>:</a:t>
                </a:r>
                <a:r>
                  <a:rPr lang="zh-CN" altLang="en-US" sz="2300" dirty="0">
                    <a:latin typeface="+mn-ea"/>
                  </a:rPr>
                  <a:t/>
                </a:r>
                <a:br>
                  <a:rPr lang="zh-CN" altLang="en-US" sz="2300" dirty="0">
                    <a:latin typeface="+mn-ea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1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1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altLang="zh-CN" sz="21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CN" sz="21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sz="21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1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zh-CN" sz="21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altLang="zh-CN" sz="2100" i="1">
                        <a:latin typeface="Cambria Math"/>
                      </a:rPr>
                      <m:t>+</m:t>
                    </m:r>
                    <m:r>
                      <a:rPr lang="en-US" altLang="zh-CN" sz="21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altLang="zh-CN" sz="21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1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zh-CN" sz="21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CN" sz="2100" i="1">
                        <a:latin typeface="Cambria Math"/>
                      </a:rPr>
                      <m:t>+</m:t>
                    </m:r>
                    <m:r>
                      <a:rPr lang="en-US" altLang="zh-CN" sz="2100" i="1">
                        <a:latin typeface="Cambria Math"/>
                      </a:rPr>
                      <m:t>𝑏</m:t>
                    </m:r>
                    <m:r>
                      <a:rPr lang="en-US" altLang="zh-CN" sz="2100" i="1">
                        <a:latin typeface="Cambria Math"/>
                      </a:rPr>
                      <m:t> (</m:t>
                    </m:r>
                    <m:r>
                      <a:rPr lang="en-US" altLang="zh-CN" sz="2100" i="1">
                        <a:latin typeface="Cambria Math"/>
                      </a:rPr>
                      <m:t>𝑚𝑜𝑑</m:t>
                    </m:r>
                    <m:r>
                      <a:rPr lang="en-US" altLang="zh-CN" sz="2100" i="1">
                        <a:latin typeface="Cambria Math"/>
                      </a:rPr>
                      <m:t> </m:t>
                    </m:r>
                    <m:r>
                      <a:rPr lang="en-US" altLang="zh-CN" sz="2100" i="1">
                        <a:latin typeface="Cambria Math"/>
                      </a:rPr>
                      <m:t>𝑝</m:t>
                    </m:r>
                    <m:r>
                      <a:rPr lang="en-US" altLang="zh-CN" sz="2100" i="1">
                        <a:latin typeface="Cambria Math"/>
                      </a:rPr>
                      <m:t>) </m:t>
                    </m:r>
                  </m:oMath>
                </a14:m>
                <a:endParaRPr lang="en-US" altLang="zh-CN" sz="2100" dirty="0">
                  <a:latin typeface="+mn-ea"/>
                </a:endParaRPr>
              </a:p>
              <a:p>
                <a:pPr lvl="1"/>
                <a:r>
                  <a:rPr lang="zh-CN" altLang="en-US" sz="2400" dirty="0">
                    <a:latin typeface="+mn-ea"/>
                  </a:rPr>
                  <a:t>其中 </a:t>
                </a:r>
                <a:r>
                  <a:rPr lang="en-US" altLang="zh-CN" sz="2400" dirty="0" smtClean="0">
                    <a:latin typeface="+mn-ea"/>
                  </a:rPr>
                  <a:t>x, y</a:t>
                </a:r>
                <a:r>
                  <a:rPr lang="zh-CN" altLang="en-US" sz="2400" dirty="0">
                    <a:latin typeface="+mn-ea"/>
                  </a:rPr>
                  <a:t>属于</a:t>
                </a:r>
                <a:r>
                  <a:rPr lang="en-US" altLang="zh-CN" sz="2400" dirty="0">
                    <a:latin typeface="+mn-ea"/>
                  </a:rPr>
                  <a:t>0</a:t>
                </a:r>
                <a:r>
                  <a:rPr lang="zh-CN" altLang="en-US" sz="2400" dirty="0">
                    <a:latin typeface="+mn-ea"/>
                  </a:rPr>
                  <a:t>到</a:t>
                </a:r>
                <a:r>
                  <a:rPr lang="en-US" altLang="zh-CN" sz="2400" dirty="0">
                    <a:latin typeface="+mn-ea"/>
                  </a:rPr>
                  <a:t>p-1</a:t>
                </a:r>
                <a:r>
                  <a:rPr lang="zh-CN" altLang="en-US" sz="2400" dirty="0">
                    <a:latin typeface="+mn-ea"/>
                  </a:rPr>
                  <a:t>间的整数，并将这条椭圆曲线记为</a:t>
                </a:r>
                <a:r>
                  <a:rPr lang="en-US" altLang="zh-CN" sz="2400" dirty="0" err="1">
                    <a:latin typeface="+mn-ea"/>
                  </a:rPr>
                  <a:t>Ep</a:t>
                </a:r>
                <a:r>
                  <a:rPr lang="en-US" altLang="zh-CN" sz="2400" dirty="0">
                    <a:latin typeface="+mn-ea"/>
                  </a:rPr>
                  <a:t>(a , </a:t>
                </a:r>
                <a:r>
                  <a:rPr lang="en-US" altLang="zh-CN" sz="2400" dirty="0" smtClean="0">
                    <a:latin typeface="+mn-ea"/>
                  </a:rPr>
                  <a:t>b)</a:t>
                </a:r>
                <a:endParaRPr lang="zh-CN" altLang="en-US" sz="2400" dirty="0">
                  <a:latin typeface="+mn-ea"/>
                </a:endParaRPr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213" r="-16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从连续到</a:t>
            </a:r>
            <a:r>
              <a:rPr lang="zh-CN" altLang="en-US" dirty="0" smtClean="0"/>
              <a:t>离散</a:t>
            </a:r>
            <a:r>
              <a:rPr lang="en-US" altLang="zh-CN" dirty="0" smtClean="0"/>
              <a:t>-</a:t>
            </a:r>
            <a:r>
              <a:rPr lang="zh-CN" altLang="en-US" dirty="0" smtClean="0"/>
              <a:t>怎么做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815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>
              <a:xfrm>
                <a:off x="169168" y="188640"/>
                <a:ext cx="7859216" cy="1152128"/>
              </a:xfrm>
            </p:spPr>
            <p:txBody>
              <a:bodyPr/>
              <a:lstStyle/>
              <a:p>
                <a:pPr marL="365760" lvl="2" indent="-256032">
                  <a:spcBef>
                    <a:spcPts val="400"/>
                  </a:spcBef>
                  <a:buClr>
                    <a:schemeClr val="accent1"/>
                  </a:buClr>
                  <a:buSzPct val="68000"/>
                  <a:buFont typeface="Wingdings 3"/>
                  <a:buChar char="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altLang="zh-CN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zh-CN" sz="24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altLang="zh-CN" sz="24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altLang="zh-CN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altLang="zh-CN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latin typeface="Cambria Math"/>
                      </a:rPr>
                      <m:t>+</m:t>
                    </m:r>
                    <m:r>
                      <a:rPr lang="en-US" altLang="zh-CN" sz="2400" b="0" i="1" smtClean="0">
                        <a:latin typeface="Cambria Math"/>
                      </a:rPr>
                      <m:t>1</m:t>
                    </m:r>
                    <m:r>
                      <a:rPr lang="en-US" altLang="zh-CN" sz="2400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altLang="zh-CN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/>
                          </a:rPr>
                          <m:t>𝑚𝑜𝑑</m:t>
                        </m:r>
                        <m:r>
                          <a:rPr lang="en-US" altLang="zh-CN" sz="2400" i="1">
                            <a:latin typeface="Cambria Math"/>
                          </a:rPr>
                          <m:t> 23</m:t>
                        </m:r>
                      </m:e>
                    </m:d>
                  </m:oMath>
                </a14:m>
                <a:r>
                  <a:rPr lang="en-US" altLang="zh-CN" sz="2400" i="1" dirty="0" smtClean="0">
                    <a:latin typeface="华文宋体" pitchFamily="2" charset="-122"/>
                    <a:ea typeface="华文宋体" pitchFamily="2" charset="-122"/>
                  </a:rPr>
                  <a:t> </a:t>
                </a:r>
                <a:r>
                  <a:rPr lang="zh-CN" altLang="en-US" sz="2400" dirty="0" smtClean="0">
                    <a:latin typeface="+mn-ea"/>
                  </a:rPr>
                  <a:t>的图像：</a:t>
                </a:r>
                <a:endParaRPr lang="en-US" altLang="zh-CN" sz="2400" dirty="0">
                  <a:latin typeface="+mn-ea"/>
                </a:endParaRPr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9168" y="188640"/>
                <a:ext cx="7859216" cy="1152128"/>
              </a:xfrm>
              <a:blipFill rotWithShape="1">
                <a:blip r:embed="rId2"/>
                <a:stretch>
                  <a:fillRect t="-68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48" y="633896"/>
            <a:ext cx="6147296" cy="625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1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 smtClean="0">
                    <a:latin typeface="+mn-ea"/>
                  </a:rPr>
                  <a:t>对于椭圆曲线上的某个点</a:t>
                </a:r>
                <a:r>
                  <a:rPr lang="en-US" altLang="zh-CN" dirty="0">
                    <a:latin typeface="+mn-ea"/>
                  </a:rPr>
                  <a:t>P</a:t>
                </a:r>
                <a:r>
                  <a:rPr lang="zh-CN" altLang="en-US" dirty="0" smtClean="0">
                    <a:latin typeface="+mn-ea"/>
                  </a:rPr>
                  <a:t>，存在一个最小的数</a:t>
                </a:r>
                <a:r>
                  <a:rPr lang="en-US" altLang="zh-CN" dirty="0" smtClean="0">
                    <a:latin typeface="+mn-ea"/>
                  </a:rPr>
                  <a:t>n</a:t>
                </a:r>
                <a:r>
                  <a:rPr lang="zh-CN" altLang="en-US" dirty="0" smtClean="0">
                    <a:latin typeface="+mn-ea"/>
                  </a:rPr>
                  <a:t>，使得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/>
                      </a:rPr>
                      <m:t>𝑛𝑃</m:t>
                    </m:r>
                    <m:r>
                      <a:rPr lang="en-US" altLang="zh-CN" i="1" dirty="0" smtClean="0">
                        <a:latin typeface="Cambria Math"/>
                      </a:rPr>
                      <m:t>=</m:t>
                    </m:r>
                    <m:r>
                      <a:rPr lang="en-US" altLang="zh-CN" i="1" dirty="0" smtClean="0">
                        <a:latin typeface="Cambria Math"/>
                      </a:rPr>
                      <m:t>𝑂</m:t>
                    </m:r>
                    <m:r>
                      <a:rPr lang="en-US" altLang="zh-CN" i="1" dirty="0" smtClean="0">
                        <a:latin typeface="Cambria Math"/>
                      </a:rPr>
                      <m:t>∞</m:t>
                    </m:r>
                  </m:oMath>
                </a14:m>
                <a:r>
                  <a:rPr lang="zh-CN" altLang="en-US" dirty="0" smtClean="0">
                    <a:latin typeface="+mn-ea"/>
                  </a:rPr>
                  <a:t>，那么</a:t>
                </a:r>
                <a:r>
                  <a:rPr lang="en-US" altLang="zh-CN" dirty="0" smtClean="0">
                    <a:latin typeface="+mn-ea"/>
                  </a:rPr>
                  <a:t>n</a:t>
                </a:r>
                <a:r>
                  <a:rPr lang="zh-CN" altLang="en-US" dirty="0" smtClean="0">
                    <a:latin typeface="+mn-ea"/>
                  </a:rPr>
                  <a:t>就是</a:t>
                </a:r>
                <a:r>
                  <a:rPr lang="en-US" altLang="zh-CN" dirty="0">
                    <a:latin typeface="+mn-ea"/>
                  </a:rPr>
                  <a:t>P</a:t>
                </a:r>
                <a:r>
                  <a:rPr lang="zh-CN" altLang="en-US" dirty="0" smtClean="0">
                    <a:latin typeface="+mn-ea"/>
                  </a:rPr>
                  <a:t>点的阶。</a:t>
                </a:r>
              </a:p>
              <a:p>
                <a:endParaRPr lang="zh-CN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0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椭圆曲线的点的阶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530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356</TotalTime>
  <Words>1792</Words>
  <Application>Microsoft Office PowerPoint</Application>
  <PresentationFormat>全屏显示(4:3)</PresentationFormat>
  <Paragraphs>152</Paragraphs>
  <Slides>26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聚合</vt:lpstr>
      <vt:lpstr>椭圆曲线加密算法（ECC）</vt:lpstr>
      <vt:lpstr>从平行线谈起</vt:lpstr>
      <vt:lpstr>射影平面坐标系</vt:lpstr>
      <vt:lpstr>椭圆曲线</vt:lpstr>
      <vt:lpstr>平面上的椭圆曲线</vt:lpstr>
      <vt:lpstr>从连续到离散</vt:lpstr>
      <vt:lpstr>从连续到离散-怎么做</vt:lpstr>
      <vt:lpstr>PowerPoint 演示文稿</vt:lpstr>
      <vt:lpstr>椭圆曲线的点的阶</vt:lpstr>
      <vt:lpstr>终于进入正题了…</vt:lpstr>
      <vt:lpstr>椭圆曲线能干什么？</vt:lpstr>
      <vt:lpstr>椭圆曲线上的加密/解密-算法难题</vt:lpstr>
      <vt:lpstr>椭圆曲线上的加密/解密-过程</vt:lpstr>
      <vt:lpstr>椭圆曲线上的加密/解密-过程</vt:lpstr>
      <vt:lpstr>椭圆曲线上的加密/解密-参数选择</vt:lpstr>
      <vt:lpstr>椭圆曲线上的签名-软件注册保护</vt:lpstr>
      <vt:lpstr>椭圆曲线上的签名-软件注册保护</vt:lpstr>
      <vt:lpstr>椭圆曲线上的签名-软件注册保护</vt:lpstr>
      <vt:lpstr>ECC签名应用-Microsoft软件序列号</vt:lpstr>
      <vt:lpstr>Microsoft软件序列号-BASE</vt:lpstr>
      <vt:lpstr>Microsoft软件序列号-114BITS</vt:lpstr>
      <vt:lpstr>Microsoft软件序列号-椭圆曲线</vt:lpstr>
      <vt:lpstr>ECC加密破译 – 传说中的注册机</vt:lpstr>
      <vt:lpstr>ECC vs. RSA - 优缺点</vt:lpstr>
      <vt:lpstr>ECC vs. RSA – 性能对比</vt:lpstr>
      <vt:lpstr>ECC vs. RSA – 性能对比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Carelife</dc:creator>
  <cp:lastModifiedBy>Carelife</cp:lastModifiedBy>
  <cp:revision>173</cp:revision>
  <dcterms:created xsi:type="dcterms:W3CDTF">2012-10-07T14:58:57Z</dcterms:created>
  <dcterms:modified xsi:type="dcterms:W3CDTF">2012-10-16T08:17:13Z</dcterms:modified>
</cp:coreProperties>
</file>